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8" r:id="rId2"/>
    <p:sldId id="257" r:id="rId3"/>
    <p:sldId id="275" r:id="rId4"/>
    <p:sldId id="282" r:id="rId5"/>
    <p:sldId id="283" r:id="rId6"/>
    <p:sldId id="259" r:id="rId7"/>
    <p:sldId id="260" r:id="rId8"/>
    <p:sldId id="268" r:id="rId9"/>
    <p:sldId id="286" r:id="rId10"/>
    <p:sldId id="261" r:id="rId11"/>
    <p:sldId id="263" r:id="rId12"/>
    <p:sldId id="267" r:id="rId13"/>
    <p:sldId id="265" r:id="rId14"/>
    <p:sldId id="300" r:id="rId15"/>
    <p:sldId id="297" r:id="rId16"/>
    <p:sldId id="298" r:id="rId17"/>
    <p:sldId id="271" r:id="rId18"/>
    <p:sldId id="270" r:id="rId19"/>
    <p:sldId id="277" r:id="rId20"/>
    <p:sldId id="301" r:id="rId21"/>
    <p:sldId id="269" r:id="rId22"/>
    <p:sldId id="264" r:id="rId23"/>
    <p:sldId id="278" r:id="rId24"/>
    <p:sldId id="280" r:id="rId25"/>
    <p:sldId id="281" r:id="rId26"/>
    <p:sldId id="27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77463" autoAdjust="0"/>
  </p:normalViewPr>
  <p:slideViewPr>
    <p:cSldViewPr snapToGrid="0">
      <p:cViewPr varScale="1">
        <p:scale>
          <a:sx n="88" d="100"/>
          <a:sy n="88" d="100"/>
        </p:scale>
        <p:origin x="148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C6E827-1270-4EC1-B481-5D90187D100E}" type="doc">
      <dgm:prSet loTypeId="urn:microsoft.com/office/officeart/2005/8/layout/cycle8" loCatId="cycle" qsTypeId="urn:microsoft.com/office/officeart/2005/8/quickstyle/simple1" qsCatId="simple" csTypeId="urn:microsoft.com/office/officeart/2005/8/colors/accent1_2" csCatId="accent1" phldr="1"/>
      <dgm:spPr/>
    </dgm:pt>
    <dgm:pt modelId="{5ABDF4EA-D0BB-4E3C-9CAB-C40CB39ED09A}">
      <dgm:prSet phldrT="[Text]"/>
      <dgm:spPr>
        <a:solidFill>
          <a:srgbClr val="FF0000"/>
        </a:solidFill>
      </dgm:spPr>
      <dgm:t>
        <a:bodyPr/>
        <a:lstStyle/>
        <a:p>
          <a:r>
            <a:rPr lang="en-US" dirty="0"/>
            <a:t>Behaviour</a:t>
          </a:r>
          <a:endParaRPr lang="en-GB" dirty="0"/>
        </a:p>
      </dgm:t>
    </dgm:pt>
    <dgm:pt modelId="{E64099F8-1FA7-45CA-9016-C5CFB25B4601}" type="parTrans" cxnId="{1ED8979A-16F2-417E-BBF0-A3EB94F28464}">
      <dgm:prSet/>
      <dgm:spPr/>
      <dgm:t>
        <a:bodyPr/>
        <a:lstStyle/>
        <a:p>
          <a:endParaRPr lang="en-GB"/>
        </a:p>
      </dgm:t>
    </dgm:pt>
    <dgm:pt modelId="{EB5FD93C-2708-4605-9F88-7FF75F7F895D}" type="sibTrans" cxnId="{1ED8979A-16F2-417E-BBF0-A3EB94F28464}">
      <dgm:prSet/>
      <dgm:spPr/>
      <dgm:t>
        <a:bodyPr/>
        <a:lstStyle/>
        <a:p>
          <a:endParaRPr lang="en-GB"/>
        </a:p>
      </dgm:t>
    </dgm:pt>
    <dgm:pt modelId="{F123967C-B1CB-404F-AAD0-AAE60DE2CC3A}">
      <dgm:prSet phldrT="[Text]"/>
      <dgm:spPr>
        <a:solidFill>
          <a:schemeClr val="accent6">
            <a:lumMod val="50000"/>
          </a:schemeClr>
        </a:solidFill>
      </dgm:spPr>
      <dgm:t>
        <a:bodyPr/>
        <a:lstStyle/>
        <a:p>
          <a:r>
            <a:rPr lang="en-US" dirty="0"/>
            <a:t>Consequences</a:t>
          </a:r>
          <a:endParaRPr lang="en-GB" dirty="0"/>
        </a:p>
      </dgm:t>
    </dgm:pt>
    <dgm:pt modelId="{C4873C1F-DFF3-416A-8508-1E3BECD301C8}" type="parTrans" cxnId="{EC6D1F9D-FF77-47CE-A995-66A4F1F33500}">
      <dgm:prSet/>
      <dgm:spPr/>
      <dgm:t>
        <a:bodyPr/>
        <a:lstStyle/>
        <a:p>
          <a:endParaRPr lang="en-GB"/>
        </a:p>
      </dgm:t>
    </dgm:pt>
    <dgm:pt modelId="{F419FD05-C456-4817-A687-AF366A01D5D6}" type="sibTrans" cxnId="{EC6D1F9D-FF77-47CE-A995-66A4F1F33500}">
      <dgm:prSet/>
      <dgm:spPr/>
      <dgm:t>
        <a:bodyPr/>
        <a:lstStyle/>
        <a:p>
          <a:endParaRPr lang="en-GB"/>
        </a:p>
      </dgm:t>
    </dgm:pt>
    <dgm:pt modelId="{78FCA437-F508-4706-BFFC-D04E6696A091}">
      <dgm:prSet phldrT="[Text]"/>
      <dgm:spPr>
        <a:solidFill>
          <a:srgbClr val="002060"/>
        </a:solidFill>
        <a:ln>
          <a:solidFill>
            <a:srgbClr val="FFFF00"/>
          </a:solidFill>
        </a:ln>
      </dgm:spPr>
      <dgm:t>
        <a:bodyPr/>
        <a:lstStyle/>
        <a:p>
          <a:r>
            <a:rPr lang="en-US" dirty="0"/>
            <a:t>Antecedent</a:t>
          </a:r>
          <a:endParaRPr lang="en-GB" dirty="0"/>
        </a:p>
      </dgm:t>
    </dgm:pt>
    <dgm:pt modelId="{F16C72CD-22A4-4F1E-9C9D-5EF3A438BE49}" type="parTrans" cxnId="{9CC60E2D-0E8C-4D16-A927-BEF1CA8064F7}">
      <dgm:prSet/>
      <dgm:spPr/>
      <dgm:t>
        <a:bodyPr/>
        <a:lstStyle/>
        <a:p>
          <a:endParaRPr lang="en-GB"/>
        </a:p>
      </dgm:t>
    </dgm:pt>
    <dgm:pt modelId="{19448A9A-D24A-4B36-9C1B-0DC8E4CE24C6}" type="sibTrans" cxnId="{9CC60E2D-0E8C-4D16-A927-BEF1CA8064F7}">
      <dgm:prSet/>
      <dgm:spPr/>
      <dgm:t>
        <a:bodyPr/>
        <a:lstStyle/>
        <a:p>
          <a:endParaRPr lang="en-GB"/>
        </a:p>
      </dgm:t>
    </dgm:pt>
    <dgm:pt modelId="{70A53F05-66A6-410C-821F-58A86E22F637}" type="pres">
      <dgm:prSet presAssocID="{16C6E827-1270-4EC1-B481-5D90187D100E}" presName="compositeShape" presStyleCnt="0">
        <dgm:presLayoutVars>
          <dgm:chMax val="7"/>
          <dgm:dir/>
          <dgm:resizeHandles val="exact"/>
        </dgm:presLayoutVars>
      </dgm:prSet>
      <dgm:spPr/>
    </dgm:pt>
    <dgm:pt modelId="{0B7769EE-D7B4-49DE-814E-3AC59F3A8121}" type="pres">
      <dgm:prSet presAssocID="{16C6E827-1270-4EC1-B481-5D90187D100E}" presName="wedge1" presStyleLbl="node1" presStyleIdx="0" presStyleCnt="3"/>
      <dgm:spPr/>
    </dgm:pt>
    <dgm:pt modelId="{B23EC9CE-D1E6-41C7-96CC-A704ABF353B4}" type="pres">
      <dgm:prSet presAssocID="{16C6E827-1270-4EC1-B481-5D90187D100E}" presName="dummy1a" presStyleCnt="0"/>
      <dgm:spPr/>
    </dgm:pt>
    <dgm:pt modelId="{3567D2C6-AB3F-49E5-9891-9F4D49C60FC9}" type="pres">
      <dgm:prSet presAssocID="{16C6E827-1270-4EC1-B481-5D90187D100E}" presName="dummy1b" presStyleCnt="0"/>
      <dgm:spPr/>
    </dgm:pt>
    <dgm:pt modelId="{82AEE23E-09A5-4393-9D60-57D7F8EDE0B1}" type="pres">
      <dgm:prSet presAssocID="{16C6E827-1270-4EC1-B481-5D90187D100E}" presName="wedge1Tx" presStyleLbl="node1" presStyleIdx="0" presStyleCnt="3">
        <dgm:presLayoutVars>
          <dgm:chMax val="0"/>
          <dgm:chPref val="0"/>
          <dgm:bulletEnabled val="1"/>
        </dgm:presLayoutVars>
      </dgm:prSet>
      <dgm:spPr/>
    </dgm:pt>
    <dgm:pt modelId="{347E5E0A-54F8-47F9-9109-CFA149E18585}" type="pres">
      <dgm:prSet presAssocID="{16C6E827-1270-4EC1-B481-5D90187D100E}" presName="wedge2" presStyleLbl="node1" presStyleIdx="1" presStyleCnt="3"/>
      <dgm:spPr/>
    </dgm:pt>
    <dgm:pt modelId="{E7EC9640-EBE3-4783-A73A-30A1F5C21775}" type="pres">
      <dgm:prSet presAssocID="{16C6E827-1270-4EC1-B481-5D90187D100E}" presName="dummy2a" presStyleCnt="0"/>
      <dgm:spPr/>
    </dgm:pt>
    <dgm:pt modelId="{E0BDC12A-8B58-4814-9E66-19545E8683ED}" type="pres">
      <dgm:prSet presAssocID="{16C6E827-1270-4EC1-B481-5D90187D100E}" presName="dummy2b" presStyleCnt="0"/>
      <dgm:spPr/>
    </dgm:pt>
    <dgm:pt modelId="{F4CAD7B9-C428-408D-9AE2-FD7543AEE074}" type="pres">
      <dgm:prSet presAssocID="{16C6E827-1270-4EC1-B481-5D90187D100E}" presName="wedge2Tx" presStyleLbl="node1" presStyleIdx="1" presStyleCnt="3">
        <dgm:presLayoutVars>
          <dgm:chMax val="0"/>
          <dgm:chPref val="0"/>
          <dgm:bulletEnabled val="1"/>
        </dgm:presLayoutVars>
      </dgm:prSet>
      <dgm:spPr/>
    </dgm:pt>
    <dgm:pt modelId="{8C190611-11DC-4872-B23C-12E184C699CE}" type="pres">
      <dgm:prSet presAssocID="{16C6E827-1270-4EC1-B481-5D90187D100E}" presName="wedge3" presStyleLbl="node1" presStyleIdx="2" presStyleCnt="3"/>
      <dgm:spPr/>
    </dgm:pt>
    <dgm:pt modelId="{5011E580-99F4-4558-AB18-49738C24F8C6}" type="pres">
      <dgm:prSet presAssocID="{16C6E827-1270-4EC1-B481-5D90187D100E}" presName="dummy3a" presStyleCnt="0"/>
      <dgm:spPr/>
    </dgm:pt>
    <dgm:pt modelId="{D1317D5E-D36D-46AF-BAD7-BEB286001931}" type="pres">
      <dgm:prSet presAssocID="{16C6E827-1270-4EC1-B481-5D90187D100E}" presName="dummy3b" presStyleCnt="0"/>
      <dgm:spPr/>
    </dgm:pt>
    <dgm:pt modelId="{7BEB6490-3EA0-4DDF-ACF5-DBBC691201B4}" type="pres">
      <dgm:prSet presAssocID="{16C6E827-1270-4EC1-B481-5D90187D100E}" presName="wedge3Tx" presStyleLbl="node1" presStyleIdx="2" presStyleCnt="3">
        <dgm:presLayoutVars>
          <dgm:chMax val="0"/>
          <dgm:chPref val="0"/>
          <dgm:bulletEnabled val="1"/>
        </dgm:presLayoutVars>
      </dgm:prSet>
      <dgm:spPr/>
    </dgm:pt>
    <dgm:pt modelId="{FFD7AA94-B638-4EAD-B914-88BF9CE5F9CC}" type="pres">
      <dgm:prSet presAssocID="{EB5FD93C-2708-4605-9F88-7FF75F7F895D}" presName="arrowWedge1" presStyleLbl="fgSibTrans2D1" presStyleIdx="0" presStyleCnt="3"/>
      <dgm:spPr/>
    </dgm:pt>
    <dgm:pt modelId="{3BE0164A-0372-4577-BEDB-E93DD9CDEE86}" type="pres">
      <dgm:prSet presAssocID="{F419FD05-C456-4817-A687-AF366A01D5D6}" presName="arrowWedge2" presStyleLbl="fgSibTrans2D1" presStyleIdx="1" presStyleCnt="3"/>
      <dgm:spPr/>
    </dgm:pt>
    <dgm:pt modelId="{064A13C7-51BD-4F19-B856-3BFF882F688C}" type="pres">
      <dgm:prSet presAssocID="{19448A9A-D24A-4B36-9C1B-0DC8E4CE24C6}" presName="arrowWedge3" presStyleLbl="fgSibTrans2D1" presStyleIdx="2" presStyleCnt="3"/>
      <dgm:spPr/>
    </dgm:pt>
  </dgm:ptLst>
  <dgm:cxnLst>
    <dgm:cxn modelId="{847B9D06-E5E0-40BE-A1F0-D6B1E8F59044}" type="presOf" srcId="{78FCA437-F508-4706-BFFC-D04E6696A091}" destId="{8C190611-11DC-4872-B23C-12E184C699CE}" srcOrd="0" destOrd="0" presId="urn:microsoft.com/office/officeart/2005/8/layout/cycle8"/>
    <dgm:cxn modelId="{531FED1A-154F-464C-88C9-0DCAD484450E}" type="presOf" srcId="{F123967C-B1CB-404F-AAD0-AAE60DE2CC3A}" destId="{F4CAD7B9-C428-408D-9AE2-FD7543AEE074}" srcOrd="1" destOrd="0" presId="urn:microsoft.com/office/officeart/2005/8/layout/cycle8"/>
    <dgm:cxn modelId="{9CC60E2D-0E8C-4D16-A927-BEF1CA8064F7}" srcId="{16C6E827-1270-4EC1-B481-5D90187D100E}" destId="{78FCA437-F508-4706-BFFC-D04E6696A091}" srcOrd="2" destOrd="0" parTransId="{F16C72CD-22A4-4F1E-9C9D-5EF3A438BE49}" sibTransId="{19448A9A-D24A-4B36-9C1B-0DC8E4CE24C6}"/>
    <dgm:cxn modelId="{964B3F41-393E-404E-8BED-EF748174B7DE}" type="presOf" srcId="{5ABDF4EA-D0BB-4E3C-9CAB-C40CB39ED09A}" destId="{0B7769EE-D7B4-49DE-814E-3AC59F3A8121}" srcOrd="0" destOrd="0" presId="urn:microsoft.com/office/officeart/2005/8/layout/cycle8"/>
    <dgm:cxn modelId="{CB057173-BA45-4F5A-99A0-9C4B917D43B6}" type="presOf" srcId="{16C6E827-1270-4EC1-B481-5D90187D100E}" destId="{70A53F05-66A6-410C-821F-58A86E22F637}" srcOrd="0" destOrd="0" presId="urn:microsoft.com/office/officeart/2005/8/layout/cycle8"/>
    <dgm:cxn modelId="{21FE0055-0612-405E-AAF9-E36E05A74681}" type="presOf" srcId="{F123967C-B1CB-404F-AAD0-AAE60DE2CC3A}" destId="{347E5E0A-54F8-47F9-9109-CFA149E18585}" srcOrd="0" destOrd="0" presId="urn:microsoft.com/office/officeart/2005/8/layout/cycle8"/>
    <dgm:cxn modelId="{1ED8979A-16F2-417E-BBF0-A3EB94F28464}" srcId="{16C6E827-1270-4EC1-B481-5D90187D100E}" destId="{5ABDF4EA-D0BB-4E3C-9CAB-C40CB39ED09A}" srcOrd="0" destOrd="0" parTransId="{E64099F8-1FA7-45CA-9016-C5CFB25B4601}" sibTransId="{EB5FD93C-2708-4605-9F88-7FF75F7F895D}"/>
    <dgm:cxn modelId="{EC6D1F9D-FF77-47CE-A995-66A4F1F33500}" srcId="{16C6E827-1270-4EC1-B481-5D90187D100E}" destId="{F123967C-B1CB-404F-AAD0-AAE60DE2CC3A}" srcOrd="1" destOrd="0" parTransId="{C4873C1F-DFF3-416A-8508-1E3BECD301C8}" sibTransId="{F419FD05-C456-4817-A687-AF366A01D5D6}"/>
    <dgm:cxn modelId="{12B60FDA-B8D5-4770-9A5E-7F0F22ADB717}" type="presOf" srcId="{78FCA437-F508-4706-BFFC-D04E6696A091}" destId="{7BEB6490-3EA0-4DDF-ACF5-DBBC691201B4}" srcOrd="1" destOrd="0" presId="urn:microsoft.com/office/officeart/2005/8/layout/cycle8"/>
    <dgm:cxn modelId="{12EAFBF2-AF90-41B5-9738-07C813A27496}" type="presOf" srcId="{5ABDF4EA-D0BB-4E3C-9CAB-C40CB39ED09A}" destId="{82AEE23E-09A5-4393-9D60-57D7F8EDE0B1}" srcOrd="1" destOrd="0" presId="urn:microsoft.com/office/officeart/2005/8/layout/cycle8"/>
    <dgm:cxn modelId="{1589D569-8849-41F2-8794-60E756FB3B3A}" type="presParOf" srcId="{70A53F05-66A6-410C-821F-58A86E22F637}" destId="{0B7769EE-D7B4-49DE-814E-3AC59F3A8121}" srcOrd="0" destOrd="0" presId="urn:microsoft.com/office/officeart/2005/8/layout/cycle8"/>
    <dgm:cxn modelId="{B0FD00DE-4FC8-42C1-A269-F8D7F3F68AC0}" type="presParOf" srcId="{70A53F05-66A6-410C-821F-58A86E22F637}" destId="{B23EC9CE-D1E6-41C7-96CC-A704ABF353B4}" srcOrd="1" destOrd="0" presId="urn:microsoft.com/office/officeart/2005/8/layout/cycle8"/>
    <dgm:cxn modelId="{947DA109-C488-4C0D-9EDA-495303640D09}" type="presParOf" srcId="{70A53F05-66A6-410C-821F-58A86E22F637}" destId="{3567D2C6-AB3F-49E5-9891-9F4D49C60FC9}" srcOrd="2" destOrd="0" presId="urn:microsoft.com/office/officeart/2005/8/layout/cycle8"/>
    <dgm:cxn modelId="{045559BE-090B-4B41-AF28-95F7AC8841BD}" type="presParOf" srcId="{70A53F05-66A6-410C-821F-58A86E22F637}" destId="{82AEE23E-09A5-4393-9D60-57D7F8EDE0B1}" srcOrd="3" destOrd="0" presId="urn:microsoft.com/office/officeart/2005/8/layout/cycle8"/>
    <dgm:cxn modelId="{6951F0FA-BF09-48FF-A294-1B612515E546}" type="presParOf" srcId="{70A53F05-66A6-410C-821F-58A86E22F637}" destId="{347E5E0A-54F8-47F9-9109-CFA149E18585}" srcOrd="4" destOrd="0" presId="urn:microsoft.com/office/officeart/2005/8/layout/cycle8"/>
    <dgm:cxn modelId="{9832489D-09E7-4564-A675-A04E7E007C84}" type="presParOf" srcId="{70A53F05-66A6-410C-821F-58A86E22F637}" destId="{E7EC9640-EBE3-4783-A73A-30A1F5C21775}" srcOrd="5" destOrd="0" presId="urn:microsoft.com/office/officeart/2005/8/layout/cycle8"/>
    <dgm:cxn modelId="{7E56039A-5B85-4F0F-8AB8-4581A50A71A8}" type="presParOf" srcId="{70A53F05-66A6-410C-821F-58A86E22F637}" destId="{E0BDC12A-8B58-4814-9E66-19545E8683ED}" srcOrd="6" destOrd="0" presId="urn:microsoft.com/office/officeart/2005/8/layout/cycle8"/>
    <dgm:cxn modelId="{71DC67A2-ACD6-4C98-934B-5B17A59B3827}" type="presParOf" srcId="{70A53F05-66A6-410C-821F-58A86E22F637}" destId="{F4CAD7B9-C428-408D-9AE2-FD7543AEE074}" srcOrd="7" destOrd="0" presId="urn:microsoft.com/office/officeart/2005/8/layout/cycle8"/>
    <dgm:cxn modelId="{FF29F75A-9BE5-44F5-8586-51A99F667EA8}" type="presParOf" srcId="{70A53F05-66A6-410C-821F-58A86E22F637}" destId="{8C190611-11DC-4872-B23C-12E184C699CE}" srcOrd="8" destOrd="0" presId="urn:microsoft.com/office/officeart/2005/8/layout/cycle8"/>
    <dgm:cxn modelId="{5C4597BA-5AB1-4469-8C94-8288DE1F906D}" type="presParOf" srcId="{70A53F05-66A6-410C-821F-58A86E22F637}" destId="{5011E580-99F4-4558-AB18-49738C24F8C6}" srcOrd="9" destOrd="0" presId="urn:microsoft.com/office/officeart/2005/8/layout/cycle8"/>
    <dgm:cxn modelId="{97C652BD-663C-42EB-9B33-3E1B52A11292}" type="presParOf" srcId="{70A53F05-66A6-410C-821F-58A86E22F637}" destId="{D1317D5E-D36D-46AF-BAD7-BEB286001931}" srcOrd="10" destOrd="0" presId="urn:microsoft.com/office/officeart/2005/8/layout/cycle8"/>
    <dgm:cxn modelId="{463341C6-F7B0-4C06-973B-E5139E61A810}" type="presParOf" srcId="{70A53F05-66A6-410C-821F-58A86E22F637}" destId="{7BEB6490-3EA0-4DDF-ACF5-DBBC691201B4}" srcOrd="11" destOrd="0" presId="urn:microsoft.com/office/officeart/2005/8/layout/cycle8"/>
    <dgm:cxn modelId="{6F84E9AE-5D20-44EA-818D-9E59EF6AEA02}" type="presParOf" srcId="{70A53F05-66A6-410C-821F-58A86E22F637}" destId="{FFD7AA94-B638-4EAD-B914-88BF9CE5F9CC}" srcOrd="12" destOrd="0" presId="urn:microsoft.com/office/officeart/2005/8/layout/cycle8"/>
    <dgm:cxn modelId="{C7F76D8B-5A8C-42E8-80FC-61311926EC69}" type="presParOf" srcId="{70A53F05-66A6-410C-821F-58A86E22F637}" destId="{3BE0164A-0372-4577-BEDB-E93DD9CDEE86}" srcOrd="13" destOrd="0" presId="urn:microsoft.com/office/officeart/2005/8/layout/cycle8"/>
    <dgm:cxn modelId="{96038336-9C7A-4D09-A3D0-8375E923E6E8}" type="presParOf" srcId="{70A53F05-66A6-410C-821F-58A86E22F637}" destId="{064A13C7-51BD-4F19-B856-3BFF882F688C}" srcOrd="14" destOrd="0" presId="urn:microsoft.com/office/officeart/2005/8/layout/cycle8"/>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769EE-D7B4-49DE-814E-3AC59F3A8121}">
      <dsp:nvSpPr>
        <dsp:cNvPr id="0" name=""/>
        <dsp:cNvSpPr/>
      </dsp:nvSpPr>
      <dsp:spPr>
        <a:xfrm>
          <a:off x="3505516" y="282836"/>
          <a:ext cx="3655123" cy="3655123"/>
        </a:xfrm>
        <a:prstGeom prst="pie">
          <a:avLst>
            <a:gd name="adj1" fmla="val 16200000"/>
            <a:gd name="adj2" fmla="val 180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Behaviour</a:t>
          </a:r>
          <a:endParaRPr lang="en-GB" sz="2000" kern="1200" dirty="0"/>
        </a:p>
      </dsp:txBody>
      <dsp:txXfrm>
        <a:off x="5431853" y="1057375"/>
        <a:ext cx="1305401" cy="1087834"/>
      </dsp:txXfrm>
    </dsp:sp>
    <dsp:sp modelId="{347E5E0A-54F8-47F9-9109-CFA149E18585}">
      <dsp:nvSpPr>
        <dsp:cNvPr id="0" name=""/>
        <dsp:cNvSpPr/>
      </dsp:nvSpPr>
      <dsp:spPr>
        <a:xfrm>
          <a:off x="3430238" y="413377"/>
          <a:ext cx="3655123" cy="3655123"/>
        </a:xfrm>
        <a:prstGeom prst="pie">
          <a:avLst>
            <a:gd name="adj1" fmla="val 1800000"/>
            <a:gd name="adj2" fmla="val 9000000"/>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Consequences</a:t>
          </a:r>
          <a:endParaRPr lang="en-GB" sz="2000" kern="1200" dirty="0"/>
        </a:p>
      </dsp:txBody>
      <dsp:txXfrm>
        <a:off x="4300505" y="2784856"/>
        <a:ext cx="1958102" cy="957294"/>
      </dsp:txXfrm>
    </dsp:sp>
    <dsp:sp modelId="{8C190611-11DC-4872-B23C-12E184C699CE}">
      <dsp:nvSpPr>
        <dsp:cNvPr id="0" name=""/>
        <dsp:cNvSpPr/>
      </dsp:nvSpPr>
      <dsp:spPr>
        <a:xfrm>
          <a:off x="3354959" y="282836"/>
          <a:ext cx="3655123" cy="3655123"/>
        </a:xfrm>
        <a:prstGeom prst="pie">
          <a:avLst>
            <a:gd name="adj1" fmla="val 9000000"/>
            <a:gd name="adj2" fmla="val 16200000"/>
          </a:avLst>
        </a:prstGeom>
        <a:solidFill>
          <a:srgbClr val="002060"/>
        </a:solidFill>
        <a:ln w="12700" cap="flat" cmpd="sng" algn="ctr">
          <a:solidFill>
            <a:srgbClr val="FFFF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Antecedent</a:t>
          </a:r>
          <a:endParaRPr lang="en-GB" sz="2000" kern="1200" dirty="0"/>
        </a:p>
      </dsp:txBody>
      <dsp:txXfrm>
        <a:off x="3778345" y="1057375"/>
        <a:ext cx="1305401" cy="1087834"/>
      </dsp:txXfrm>
    </dsp:sp>
    <dsp:sp modelId="{FFD7AA94-B638-4EAD-B914-88BF9CE5F9CC}">
      <dsp:nvSpPr>
        <dsp:cNvPr id="0" name=""/>
        <dsp:cNvSpPr/>
      </dsp:nvSpPr>
      <dsp:spPr>
        <a:xfrm>
          <a:off x="3279548" y="56567"/>
          <a:ext cx="4107663" cy="410766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E0164A-0372-4577-BEDB-E93DD9CDEE86}">
      <dsp:nvSpPr>
        <dsp:cNvPr id="0" name=""/>
        <dsp:cNvSpPr/>
      </dsp:nvSpPr>
      <dsp:spPr>
        <a:xfrm>
          <a:off x="3203968" y="186876"/>
          <a:ext cx="4107663" cy="410766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4A13C7-51BD-4F19-B856-3BFF882F688C}">
      <dsp:nvSpPr>
        <dsp:cNvPr id="0" name=""/>
        <dsp:cNvSpPr/>
      </dsp:nvSpPr>
      <dsp:spPr>
        <a:xfrm>
          <a:off x="3128388" y="56567"/>
          <a:ext cx="4107663" cy="410766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E821A3-44BF-441F-889D-7EE1C406C8B6}" type="datetimeFigureOut">
              <a:rPr lang="en-GB" smtClean="0"/>
              <a:t>26/05/2021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90B305-BC72-4EA7-9586-83C3F47423FD}" type="slidenum">
              <a:rPr lang="en-GB" smtClean="0"/>
              <a:t>‹#›</a:t>
            </a:fld>
            <a:endParaRPr lang="en-GB" dirty="0"/>
          </a:p>
        </p:txBody>
      </p:sp>
    </p:spTree>
    <p:extLst>
      <p:ext uri="{BB962C8B-B14F-4D97-AF65-F5344CB8AC3E}">
        <p14:creationId xmlns:p14="http://schemas.microsoft.com/office/powerpoint/2010/main" val="1434185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4</a:t>
            </a:fld>
            <a:endParaRPr lang="en-GB"/>
          </a:p>
        </p:txBody>
      </p:sp>
    </p:spTree>
    <p:extLst>
      <p:ext uri="{BB962C8B-B14F-4D97-AF65-F5344CB8AC3E}">
        <p14:creationId xmlns:p14="http://schemas.microsoft.com/office/powerpoint/2010/main" val="1280176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13</a:t>
            </a:fld>
            <a:endParaRPr lang="en-GB" dirty="0"/>
          </a:p>
        </p:txBody>
      </p:sp>
    </p:spTree>
    <p:extLst>
      <p:ext uri="{BB962C8B-B14F-4D97-AF65-F5344CB8AC3E}">
        <p14:creationId xmlns:p14="http://schemas.microsoft.com/office/powerpoint/2010/main" val="13337000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14</a:t>
            </a:fld>
            <a:endParaRPr lang="en-GB"/>
          </a:p>
        </p:txBody>
      </p:sp>
    </p:spTree>
    <p:extLst>
      <p:ext uri="{BB962C8B-B14F-4D97-AF65-F5344CB8AC3E}">
        <p14:creationId xmlns:p14="http://schemas.microsoft.com/office/powerpoint/2010/main" val="1989530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15</a:t>
            </a:fld>
            <a:endParaRPr lang="en-GB" dirty="0"/>
          </a:p>
        </p:txBody>
      </p:sp>
    </p:spTree>
    <p:extLst>
      <p:ext uri="{BB962C8B-B14F-4D97-AF65-F5344CB8AC3E}">
        <p14:creationId xmlns:p14="http://schemas.microsoft.com/office/powerpoint/2010/main" val="22325080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16</a:t>
            </a:fld>
            <a:endParaRPr lang="en-GB" dirty="0"/>
          </a:p>
        </p:txBody>
      </p:sp>
    </p:spTree>
    <p:extLst>
      <p:ext uri="{BB962C8B-B14F-4D97-AF65-F5344CB8AC3E}">
        <p14:creationId xmlns:p14="http://schemas.microsoft.com/office/powerpoint/2010/main" val="4076541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17</a:t>
            </a:fld>
            <a:endParaRPr lang="en-GB" dirty="0"/>
          </a:p>
        </p:txBody>
      </p:sp>
    </p:spTree>
    <p:extLst>
      <p:ext uri="{BB962C8B-B14F-4D97-AF65-F5344CB8AC3E}">
        <p14:creationId xmlns:p14="http://schemas.microsoft.com/office/powerpoint/2010/main" val="4005986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18</a:t>
            </a:fld>
            <a:endParaRPr lang="en-GB" dirty="0"/>
          </a:p>
        </p:txBody>
      </p:sp>
    </p:spTree>
    <p:extLst>
      <p:ext uri="{BB962C8B-B14F-4D97-AF65-F5344CB8AC3E}">
        <p14:creationId xmlns:p14="http://schemas.microsoft.com/office/powerpoint/2010/main" val="32501671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19</a:t>
            </a:fld>
            <a:endParaRPr lang="en-GB" dirty="0"/>
          </a:p>
        </p:txBody>
      </p:sp>
    </p:spTree>
    <p:extLst>
      <p:ext uri="{BB962C8B-B14F-4D97-AF65-F5344CB8AC3E}">
        <p14:creationId xmlns:p14="http://schemas.microsoft.com/office/powerpoint/2010/main" val="4000202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20</a:t>
            </a:fld>
            <a:endParaRPr lang="en-GB"/>
          </a:p>
        </p:txBody>
      </p:sp>
    </p:spTree>
    <p:extLst>
      <p:ext uri="{BB962C8B-B14F-4D97-AF65-F5344CB8AC3E}">
        <p14:creationId xmlns:p14="http://schemas.microsoft.com/office/powerpoint/2010/main" val="10425235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21</a:t>
            </a:fld>
            <a:endParaRPr lang="en-GB" dirty="0"/>
          </a:p>
        </p:txBody>
      </p:sp>
    </p:spTree>
    <p:extLst>
      <p:ext uri="{BB962C8B-B14F-4D97-AF65-F5344CB8AC3E}">
        <p14:creationId xmlns:p14="http://schemas.microsoft.com/office/powerpoint/2010/main" val="31265396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22</a:t>
            </a:fld>
            <a:endParaRPr lang="en-GB" dirty="0"/>
          </a:p>
        </p:txBody>
      </p:sp>
    </p:spTree>
    <p:extLst>
      <p:ext uri="{BB962C8B-B14F-4D97-AF65-F5344CB8AC3E}">
        <p14:creationId xmlns:p14="http://schemas.microsoft.com/office/powerpoint/2010/main" val="2724488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5</a:t>
            </a:fld>
            <a:endParaRPr lang="en-GB"/>
          </a:p>
        </p:txBody>
      </p:sp>
    </p:spTree>
    <p:extLst>
      <p:ext uri="{BB962C8B-B14F-4D97-AF65-F5344CB8AC3E}">
        <p14:creationId xmlns:p14="http://schemas.microsoft.com/office/powerpoint/2010/main" val="12801763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23</a:t>
            </a:fld>
            <a:endParaRPr lang="en-GB" dirty="0"/>
          </a:p>
        </p:txBody>
      </p:sp>
    </p:spTree>
    <p:extLst>
      <p:ext uri="{BB962C8B-B14F-4D97-AF65-F5344CB8AC3E}">
        <p14:creationId xmlns:p14="http://schemas.microsoft.com/office/powerpoint/2010/main" val="22306846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24</a:t>
            </a:fld>
            <a:endParaRPr lang="en-GB" dirty="0"/>
          </a:p>
        </p:txBody>
      </p:sp>
    </p:spTree>
    <p:extLst>
      <p:ext uri="{BB962C8B-B14F-4D97-AF65-F5344CB8AC3E}">
        <p14:creationId xmlns:p14="http://schemas.microsoft.com/office/powerpoint/2010/main" val="8316942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25</a:t>
            </a:fld>
            <a:endParaRPr lang="en-GB" dirty="0"/>
          </a:p>
        </p:txBody>
      </p:sp>
    </p:spTree>
    <p:extLst>
      <p:ext uri="{BB962C8B-B14F-4D97-AF65-F5344CB8AC3E}">
        <p14:creationId xmlns:p14="http://schemas.microsoft.com/office/powerpoint/2010/main" val="42755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6</a:t>
            </a:fld>
            <a:endParaRPr lang="en-GB" dirty="0"/>
          </a:p>
        </p:txBody>
      </p:sp>
    </p:spTree>
    <p:extLst>
      <p:ext uri="{BB962C8B-B14F-4D97-AF65-F5344CB8AC3E}">
        <p14:creationId xmlns:p14="http://schemas.microsoft.com/office/powerpoint/2010/main" val="276029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7</a:t>
            </a:fld>
            <a:endParaRPr lang="en-GB" dirty="0"/>
          </a:p>
        </p:txBody>
      </p:sp>
    </p:spTree>
    <p:extLst>
      <p:ext uri="{BB962C8B-B14F-4D97-AF65-F5344CB8AC3E}">
        <p14:creationId xmlns:p14="http://schemas.microsoft.com/office/powerpoint/2010/main" val="3073472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8</a:t>
            </a:fld>
            <a:endParaRPr lang="en-GB" dirty="0"/>
          </a:p>
        </p:txBody>
      </p:sp>
    </p:spTree>
    <p:extLst>
      <p:ext uri="{BB962C8B-B14F-4D97-AF65-F5344CB8AC3E}">
        <p14:creationId xmlns:p14="http://schemas.microsoft.com/office/powerpoint/2010/main" val="4240626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EA26602-169A-4897-A70F-0D3446DA0CE8}" type="slidenum">
              <a:rPr lang="en-GB" smtClean="0"/>
              <a:t>9</a:t>
            </a:fld>
            <a:endParaRPr lang="en-GB"/>
          </a:p>
        </p:txBody>
      </p:sp>
    </p:spTree>
    <p:extLst>
      <p:ext uri="{BB962C8B-B14F-4D97-AF65-F5344CB8AC3E}">
        <p14:creationId xmlns:p14="http://schemas.microsoft.com/office/powerpoint/2010/main" val="273544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10</a:t>
            </a:fld>
            <a:endParaRPr lang="en-GB" dirty="0"/>
          </a:p>
        </p:txBody>
      </p:sp>
    </p:spTree>
    <p:extLst>
      <p:ext uri="{BB962C8B-B14F-4D97-AF65-F5344CB8AC3E}">
        <p14:creationId xmlns:p14="http://schemas.microsoft.com/office/powerpoint/2010/main" val="2863016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a:p>
            <a:pPr marL="0" indent="0">
              <a:buFontTx/>
              <a:buNone/>
            </a:pPr>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11</a:t>
            </a:fld>
            <a:endParaRPr lang="en-GB" dirty="0"/>
          </a:p>
        </p:txBody>
      </p:sp>
    </p:spTree>
    <p:extLst>
      <p:ext uri="{BB962C8B-B14F-4D97-AF65-F5344CB8AC3E}">
        <p14:creationId xmlns:p14="http://schemas.microsoft.com/office/powerpoint/2010/main" val="7676790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590B305-BC72-4EA7-9586-83C3F47423FD}" type="slidenum">
              <a:rPr lang="en-GB" smtClean="0"/>
              <a:t>12</a:t>
            </a:fld>
            <a:endParaRPr lang="en-GB" dirty="0"/>
          </a:p>
        </p:txBody>
      </p:sp>
    </p:spTree>
    <p:extLst>
      <p:ext uri="{BB962C8B-B14F-4D97-AF65-F5344CB8AC3E}">
        <p14:creationId xmlns:p14="http://schemas.microsoft.com/office/powerpoint/2010/main" val="471492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39F10-CF0A-4E5A-9D45-5E33EE09E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3F357B-DD76-4198-BA8B-4C514FCB83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65DB78-26CF-410E-876C-E69855234FDF}"/>
              </a:ext>
            </a:extLst>
          </p:cNvPr>
          <p:cNvSpPr>
            <a:spLocks noGrp="1"/>
          </p:cNvSpPr>
          <p:nvPr>
            <p:ph type="dt" sz="half" idx="10"/>
          </p:nvPr>
        </p:nvSpPr>
        <p:spPr/>
        <p:txBody>
          <a:bodyPr/>
          <a:lstStyle/>
          <a:p>
            <a:fld id="{9A9EC46B-8F6C-444E-B8A2-C16EB8304E9C}" type="datetimeFigureOut">
              <a:rPr lang="en-GB" smtClean="0"/>
              <a:t>26/05/2021</a:t>
            </a:fld>
            <a:endParaRPr lang="en-GB" dirty="0"/>
          </a:p>
        </p:txBody>
      </p:sp>
      <p:sp>
        <p:nvSpPr>
          <p:cNvPr id="5" name="Footer Placeholder 4">
            <a:extLst>
              <a:ext uri="{FF2B5EF4-FFF2-40B4-BE49-F238E27FC236}">
                <a16:creationId xmlns:a16="http://schemas.microsoft.com/office/drawing/2014/main" id="{1D378C8B-BEF9-4618-B27A-1CBCCDE918D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9B8933E-F3FE-4D21-BE9E-8EAA39E1DCDC}"/>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104317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96D1-C816-4E25-B25C-5542C4B6186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CE1E17-1A1A-4087-917C-C7E2B8E346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61BAD2-BD38-4A78-8F2B-101D2851652E}"/>
              </a:ext>
            </a:extLst>
          </p:cNvPr>
          <p:cNvSpPr>
            <a:spLocks noGrp="1"/>
          </p:cNvSpPr>
          <p:nvPr>
            <p:ph type="dt" sz="half" idx="10"/>
          </p:nvPr>
        </p:nvSpPr>
        <p:spPr/>
        <p:txBody>
          <a:bodyPr/>
          <a:lstStyle/>
          <a:p>
            <a:fld id="{9A9EC46B-8F6C-444E-B8A2-C16EB8304E9C}" type="datetimeFigureOut">
              <a:rPr lang="en-GB" smtClean="0"/>
              <a:t>26/05/2021</a:t>
            </a:fld>
            <a:endParaRPr lang="en-GB" dirty="0"/>
          </a:p>
        </p:txBody>
      </p:sp>
      <p:sp>
        <p:nvSpPr>
          <p:cNvPr id="5" name="Footer Placeholder 4">
            <a:extLst>
              <a:ext uri="{FF2B5EF4-FFF2-40B4-BE49-F238E27FC236}">
                <a16:creationId xmlns:a16="http://schemas.microsoft.com/office/drawing/2014/main" id="{36965C10-6153-452F-AA4C-8CF31816CF6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BD336FE-BFF2-401A-B5C2-A268B2A2E718}"/>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294494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44DC8F-DA1C-4F33-8D77-D4855A81C7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E270DB-D3E3-4A74-AF6E-243E0AECA1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391E44-D7F7-49CC-B0C6-C646138139C2}"/>
              </a:ext>
            </a:extLst>
          </p:cNvPr>
          <p:cNvSpPr>
            <a:spLocks noGrp="1"/>
          </p:cNvSpPr>
          <p:nvPr>
            <p:ph type="dt" sz="half" idx="10"/>
          </p:nvPr>
        </p:nvSpPr>
        <p:spPr/>
        <p:txBody>
          <a:bodyPr/>
          <a:lstStyle/>
          <a:p>
            <a:fld id="{9A9EC46B-8F6C-444E-B8A2-C16EB8304E9C}" type="datetimeFigureOut">
              <a:rPr lang="en-GB" smtClean="0"/>
              <a:t>26/05/2021</a:t>
            </a:fld>
            <a:endParaRPr lang="en-GB" dirty="0"/>
          </a:p>
        </p:txBody>
      </p:sp>
      <p:sp>
        <p:nvSpPr>
          <p:cNvPr id="5" name="Footer Placeholder 4">
            <a:extLst>
              <a:ext uri="{FF2B5EF4-FFF2-40B4-BE49-F238E27FC236}">
                <a16:creationId xmlns:a16="http://schemas.microsoft.com/office/drawing/2014/main" id="{59662B84-F31E-4401-8132-857A0953AB3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FCEF696-E0DD-4DE8-85AC-DE12A8CDA099}"/>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95121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527E6-0DF7-4513-A976-208EAAD07B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BBAFD5-3553-48D7-BF74-6061C18F39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CBACB1-3F99-4F1A-9903-3B9D88C888F8}"/>
              </a:ext>
            </a:extLst>
          </p:cNvPr>
          <p:cNvSpPr>
            <a:spLocks noGrp="1"/>
          </p:cNvSpPr>
          <p:nvPr>
            <p:ph type="dt" sz="half" idx="10"/>
          </p:nvPr>
        </p:nvSpPr>
        <p:spPr/>
        <p:txBody>
          <a:bodyPr/>
          <a:lstStyle/>
          <a:p>
            <a:fld id="{9A9EC46B-8F6C-444E-B8A2-C16EB8304E9C}" type="datetimeFigureOut">
              <a:rPr lang="en-GB" smtClean="0"/>
              <a:t>26/05/2021</a:t>
            </a:fld>
            <a:endParaRPr lang="en-GB" dirty="0"/>
          </a:p>
        </p:txBody>
      </p:sp>
      <p:sp>
        <p:nvSpPr>
          <p:cNvPr id="5" name="Footer Placeholder 4">
            <a:extLst>
              <a:ext uri="{FF2B5EF4-FFF2-40B4-BE49-F238E27FC236}">
                <a16:creationId xmlns:a16="http://schemas.microsoft.com/office/drawing/2014/main" id="{BE00BACE-B214-4184-A8F1-5C1D46D1F0A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C0F7937-93FD-41F6-9191-679464C8035C}"/>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485938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75D25-6B72-4EBE-9832-02946FB67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DAA245-98D6-4311-9BB8-AE4BBE66AB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2553E3-B49F-4133-A09E-653A4F5EDB0B}"/>
              </a:ext>
            </a:extLst>
          </p:cNvPr>
          <p:cNvSpPr>
            <a:spLocks noGrp="1"/>
          </p:cNvSpPr>
          <p:nvPr>
            <p:ph type="dt" sz="half" idx="10"/>
          </p:nvPr>
        </p:nvSpPr>
        <p:spPr/>
        <p:txBody>
          <a:bodyPr/>
          <a:lstStyle/>
          <a:p>
            <a:fld id="{9A9EC46B-8F6C-444E-B8A2-C16EB8304E9C}" type="datetimeFigureOut">
              <a:rPr lang="en-GB" smtClean="0"/>
              <a:t>26/05/2021</a:t>
            </a:fld>
            <a:endParaRPr lang="en-GB" dirty="0"/>
          </a:p>
        </p:txBody>
      </p:sp>
      <p:sp>
        <p:nvSpPr>
          <p:cNvPr id="5" name="Footer Placeholder 4">
            <a:extLst>
              <a:ext uri="{FF2B5EF4-FFF2-40B4-BE49-F238E27FC236}">
                <a16:creationId xmlns:a16="http://schemas.microsoft.com/office/drawing/2014/main" id="{3EDFFB80-8707-4593-B30A-E9FAED0CC52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2BD8F87-7E75-49BF-B4E5-36C2BA73F8CE}"/>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421837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DC880-0ED2-4775-8204-4A6815B887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D759DF-2986-4EC3-A226-90F32DA1BE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9D53D8B-634F-4566-A7D6-A7FFA6BB99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7C1C52-500B-4EB3-B488-436E955F4ED8}"/>
              </a:ext>
            </a:extLst>
          </p:cNvPr>
          <p:cNvSpPr>
            <a:spLocks noGrp="1"/>
          </p:cNvSpPr>
          <p:nvPr>
            <p:ph type="dt" sz="half" idx="10"/>
          </p:nvPr>
        </p:nvSpPr>
        <p:spPr/>
        <p:txBody>
          <a:bodyPr/>
          <a:lstStyle/>
          <a:p>
            <a:fld id="{9A9EC46B-8F6C-444E-B8A2-C16EB8304E9C}" type="datetimeFigureOut">
              <a:rPr lang="en-GB" smtClean="0"/>
              <a:t>26/05/2021</a:t>
            </a:fld>
            <a:endParaRPr lang="en-GB" dirty="0"/>
          </a:p>
        </p:txBody>
      </p:sp>
      <p:sp>
        <p:nvSpPr>
          <p:cNvPr id="6" name="Footer Placeholder 5">
            <a:extLst>
              <a:ext uri="{FF2B5EF4-FFF2-40B4-BE49-F238E27FC236}">
                <a16:creationId xmlns:a16="http://schemas.microsoft.com/office/drawing/2014/main" id="{14BDD32E-B0B6-49D6-A1BC-6BB481BB9E9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8F36231-1E5D-4693-87D2-4828E393F2D8}"/>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349644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0BFD-0FC1-4095-B093-A1B48AD30E6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21CB5D-AA47-4537-BF03-4056FEB396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DDFE8C-2FED-4992-8DB2-5EC67B0E94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494D1F-43FD-4F17-9966-FDB1BEEA6E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55DFBA-B108-43EF-B804-66011B3DD5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F2A6D3F-E18D-46BD-A999-E835EEEC8C97}"/>
              </a:ext>
            </a:extLst>
          </p:cNvPr>
          <p:cNvSpPr>
            <a:spLocks noGrp="1"/>
          </p:cNvSpPr>
          <p:nvPr>
            <p:ph type="dt" sz="half" idx="10"/>
          </p:nvPr>
        </p:nvSpPr>
        <p:spPr/>
        <p:txBody>
          <a:bodyPr/>
          <a:lstStyle/>
          <a:p>
            <a:fld id="{9A9EC46B-8F6C-444E-B8A2-C16EB8304E9C}" type="datetimeFigureOut">
              <a:rPr lang="en-GB" smtClean="0"/>
              <a:t>26/05/2021</a:t>
            </a:fld>
            <a:endParaRPr lang="en-GB" dirty="0"/>
          </a:p>
        </p:txBody>
      </p:sp>
      <p:sp>
        <p:nvSpPr>
          <p:cNvPr id="8" name="Footer Placeholder 7">
            <a:extLst>
              <a:ext uri="{FF2B5EF4-FFF2-40B4-BE49-F238E27FC236}">
                <a16:creationId xmlns:a16="http://schemas.microsoft.com/office/drawing/2014/main" id="{93AA1F10-1ED7-4402-BBFF-81689B00008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3F2BED36-5CF1-4CD5-97C6-88D602DCE82C}"/>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4654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A96B9-9BF8-44F2-850F-431E7998D57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CD6B741-CD37-4D06-88C7-79EA8C101466}"/>
              </a:ext>
            </a:extLst>
          </p:cNvPr>
          <p:cNvSpPr>
            <a:spLocks noGrp="1"/>
          </p:cNvSpPr>
          <p:nvPr>
            <p:ph type="dt" sz="half" idx="10"/>
          </p:nvPr>
        </p:nvSpPr>
        <p:spPr/>
        <p:txBody>
          <a:bodyPr/>
          <a:lstStyle/>
          <a:p>
            <a:fld id="{9A9EC46B-8F6C-444E-B8A2-C16EB8304E9C}" type="datetimeFigureOut">
              <a:rPr lang="en-GB" smtClean="0"/>
              <a:t>26/05/2021</a:t>
            </a:fld>
            <a:endParaRPr lang="en-GB" dirty="0"/>
          </a:p>
        </p:txBody>
      </p:sp>
      <p:sp>
        <p:nvSpPr>
          <p:cNvPr id="4" name="Footer Placeholder 3">
            <a:extLst>
              <a:ext uri="{FF2B5EF4-FFF2-40B4-BE49-F238E27FC236}">
                <a16:creationId xmlns:a16="http://schemas.microsoft.com/office/drawing/2014/main" id="{F3A820FC-3E8B-41A4-BE6C-C2F246AABF8E}"/>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6BED2AE4-1D38-4EB4-A0C2-E91FCA9365FE}"/>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3430774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3917D7-4841-4685-B544-B0649BDC0FC4}"/>
              </a:ext>
            </a:extLst>
          </p:cNvPr>
          <p:cNvSpPr>
            <a:spLocks noGrp="1"/>
          </p:cNvSpPr>
          <p:nvPr>
            <p:ph type="dt" sz="half" idx="10"/>
          </p:nvPr>
        </p:nvSpPr>
        <p:spPr/>
        <p:txBody>
          <a:bodyPr/>
          <a:lstStyle/>
          <a:p>
            <a:fld id="{9A9EC46B-8F6C-444E-B8A2-C16EB8304E9C}" type="datetimeFigureOut">
              <a:rPr lang="en-GB" smtClean="0"/>
              <a:t>26/05/2021</a:t>
            </a:fld>
            <a:endParaRPr lang="en-GB" dirty="0"/>
          </a:p>
        </p:txBody>
      </p:sp>
      <p:sp>
        <p:nvSpPr>
          <p:cNvPr id="3" name="Footer Placeholder 2">
            <a:extLst>
              <a:ext uri="{FF2B5EF4-FFF2-40B4-BE49-F238E27FC236}">
                <a16:creationId xmlns:a16="http://schemas.microsoft.com/office/drawing/2014/main" id="{99761F8D-AA61-4A57-A16A-0DFEDB7142E7}"/>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D6E8B7C1-9FA6-48CF-B007-1DFFD072E07C}"/>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35564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1B90-C0B3-48D1-AC28-8AE5F49686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A768069-87EC-4AC0-ACB9-138385C8C4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12E562-62C0-40B2-8135-F907BADD1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F36CEC-D8AA-44BE-B29C-634DCB6ED2C8}"/>
              </a:ext>
            </a:extLst>
          </p:cNvPr>
          <p:cNvSpPr>
            <a:spLocks noGrp="1"/>
          </p:cNvSpPr>
          <p:nvPr>
            <p:ph type="dt" sz="half" idx="10"/>
          </p:nvPr>
        </p:nvSpPr>
        <p:spPr/>
        <p:txBody>
          <a:bodyPr/>
          <a:lstStyle/>
          <a:p>
            <a:fld id="{9A9EC46B-8F6C-444E-B8A2-C16EB8304E9C}" type="datetimeFigureOut">
              <a:rPr lang="en-GB" smtClean="0"/>
              <a:t>26/05/2021</a:t>
            </a:fld>
            <a:endParaRPr lang="en-GB" dirty="0"/>
          </a:p>
        </p:txBody>
      </p:sp>
      <p:sp>
        <p:nvSpPr>
          <p:cNvPr id="6" name="Footer Placeholder 5">
            <a:extLst>
              <a:ext uri="{FF2B5EF4-FFF2-40B4-BE49-F238E27FC236}">
                <a16:creationId xmlns:a16="http://schemas.microsoft.com/office/drawing/2014/main" id="{630881CC-36EF-4AB7-9C79-41F339E6FF4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C28EF9B-97D0-4387-9114-5E6AA64763CF}"/>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312153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53F1-02B7-421F-BB5B-D5F7A9504B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0E94B5-D9DE-48D4-B99A-34000E4403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5A4D3834-F9E9-446F-A80E-332C9DA9F6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888556-1975-4196-BBF2-D89E2CDBC620}"/>
              </a:ext>
            </a:extLst>
          </p:cNvPr>
          <p:cNvSpPr>
            <a:spLocks noGrp="1"/>
          </p:cNvSpPr>
          <p:nvPr>
            <p:ph type="dt" sz="half" idx="10"/>
          </p:nvPr>
        </p:nvSpPr>
        <p:spPr/>
        <p:txBody>
          <a:bodyPr/>
          <a:lstStyle/>
          <a:p>
            <a:fld id="{9A9EC46B-8F6C-444E-B8A2-C16EB8304E9C}" type="datetimeFigureOut">
              <a:rPr lang="en-GB" smtClean="0"/>
              <a:t>26/05/2021</a:t>
            </a:fld>
            <a:endParaRPr lang="en-GB" dirty="0"/>
          </a:p>
        </p:txBody>
      </p:sp>
      <p:sp>
        <p:nvSpPr>
          <p:cNvPr id="6" name="Footer Placeholder 5">
            <a:extLst>
              <a:ext uri="{FF2B5EF4-FFF2-40B4-BE49-F238E27FC236}">
                <a16:creationId xmlns:a16="http://schemas.microsoft.com/office/drawing/2014/main" id="{2B46B8A2-2C72-4885-B17D-71D5A65F267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DBE9A44-E1B9-4D4D-8B30-4DE1F38E6A9F}"/>
              </a:ext>
            </a:extLst>
          </p:cNvPr>
          <p:cNvSpPr>
            <a:spLocks noGrp="1"/>
          </p:cNvSpPr>
          <p:nvPr>
            <p:ph type="sldNum" sz="quarter" idx="12"/>
          </p:nvPr>
        </p:nvSpPr>
        <p:spPr/>
        <p:txBody>
          <a:bodyPr/>
          <a:lstStyle/>
          <a:p>
            <a:fld id="{F31A651D-2EC7-4AB5-84EA-75885D1BFE61}" type="slidenum">
              <a:rPr lang="en-GB" smtClean="0"/>
              <a:t>‹#›</a:t>
            </a:fld>
            <a:endParaRPr lang="en-GB" dirty="0"/>
          </a:p>
        </p:txBody>
      </p:sp>
    </p:spTree>
    <p:extLst>
      <p:ext uri="{BB962C8B-B14F-4D97-AF65-F5344CB8AC3E}">
        <p14:creationId xmlns:p14="http://schemas.microsoft.com/office/powerpoint/2010/main" val="730678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58B28B-825A-4C38-BB71-7FFB5BF2A9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DB0703-5006-4222-8E18-D0347922F6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B2FDCA-A92B-4567-AD5D-CEDDC19166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EC46B-8F6C-444E-B8A2-C16EB8304E9C}" type="datetimeFigureOut">
              <a:rPr lang="en-GB" smtClean="0"/>
              <a:t>26/05/2021</a:t>
            </a:fld>
            <a:endParaRPr lang="en-GB" dirty="0"/>
          </a:p>
        </p:txBody>
      </p:sp>
      <p:sp>
        <p:nvSpPr>
          <p:cNvPr id="5" name="Footer Placeholder 4">
            <a:extLst>
              <a:ext uri="{FF2B5EF4-FFF2-40B4-BE49-F238E27FC236}">
                <a16:creationId xmlns:a16="http://schemas.microsoft.com/office/drawing/2014/main" id="{FA4FEDA4-924F-4158-AD52-A89210069A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6AD2F284-2318-4A6C-9907-20DA88C20B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A651D-2EC7-4AB5-84EA-75885D1BFE61}" type="slidenum">
              <a:rPr lang="en-GB" smtClean="0"/>
              <a:t>‹#›</a:t>
            </a:fld>
            <a:endParaRPr lang="en-GB" dirty="0"/>
          </a:p>
        </p:txBody>
      </p:sp>
    </p:spTree>
    <p:extLst>
      <p:ext uri="{BB962C8B-B14F-4D97-AF65-F5344CB8AC3E}">
        <p14:creationId xmlns:p14="http://schemas.microsoft.com/office/powerpoint/2010/main" val="2869428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9ED5833-B85B-4103-8A3B-CAB0308E6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196656" y="156333"/>
            <a:ext cx="9795638" cy="1114380"/>
          </a:xfrm>
        </p:spPr>
        <p:txBody>
          <a:bodyPr>
            <a:normAutofit/>
          </a:bodyPr>
          <a:lstStyle/>
          <a:p>
            <a:r>
              <a:rPr lang="en-GB" sz="2400" dirty="0">
                <a:solidFill>
                  <a:schemeClr val="accent1"/>
                </a:solidFill>
              </a:rPr>
              <a:t>Mind Management Skills Workshops</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196656" y="1215846"/>
            <a:ext cx="9795638" cy="943119"/>
          </a:xfrm>
        </p:spPr>
        <p:txBody>
          <a:bodyPr>
            <a:noAutofit/>
          </a:bodyPr>
          <a:lstStyle/>
          <a:p>
            <a:r>
              <a:rPr lang="en-GB" sz="7600" dirty="0">
                <a:solidFill>
                  <a:schemeClr val="accent1">
                    <a:lumMod val="75000"/>
                  </a:schemeClr>
                </a:solidFill>
              </a:rPr>
              <a:t>Managing Self-Critical and Negative Thoughts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7122" y="3596337"/>
            <a:ext cx="5828261" cy="2558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2506" y="3841077"/>
            <a:ext cx="5828261" cy="2069032"/>
          </a:xfrm>
          <a:prstGeom prst="rect">
            <a:avLst/>
          </a:prstGeom>
        </p:spPr>
      </p:pic>
    </p:spTree>
    <p:extLst>
      <p:ext uri="{BB962C8B-B14F-4D97-AF65-F5344CB8AC3E}">
        <p14:creationId xmlns:p14="http://schemas.microsoft.com/office/powerpoint/2010/main" val="1366669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524000" y="1122363"/>
            <a:ext cx="9144000" cy="747534"/>
          </a:xfrm>
        </p:spPr>
        <p:txBody>
          <a:bodyPr>
            <a:normAutofit/>
          </a:bodyPr>
          <a:lstStyle/>
          <a:p>
            <a:r>
              <a:rPr lang="en-GB" sz="4000" dirty="0">
                <a:solidFill>
                  <a:schemeClr val="accent1">
                    <a:lumMod val="75000"/>
                  </a:schemeClr>
                </a:solidFill>
              </a:rPr>
              <a:t>The Importance of Thoughts</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854504"/>
            <a:ext cx="9144000" cy="1655762"/>
          </a:xfrm>
        </p:spPr>
        <p:txBody>
          <a:bodyPr/>
          <a:lstStyle/>
          <a:p>
            <a:r>
              <a:rPr lang="en-GB" sz="3600" i="1" dirty="0"/>
              <a:t>“The mind is its own place, and in itself, can make heaven of hell, and a hell of heaven” – John Milton</a:t>
            </a:r>
          </a:p>
          <a:p>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724059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442575"/>
            <a:ext cx="9144000" cy="2815225"/>
          </a:xfrm>
        </p:spPr>
        <p:txBody>
          <a:bodyPr>
            <a:normAutofit fontScale="92500"/>
          </a:bodyPr>
          <a:lstStyle/>
          <a:p>
            <a:r>
              <a:rPr lang="en-GB" dirty="0"/>
              <a:t>There are many reasons we have a self critical voice, usually it might have a function such as getting you to behave a certain way</a:t>
            </a:r>
          </a:p>
          <a:p>
            <a:endParaRPr lang="en-GB" dirty="0"/>
          </a:p>
          <a:p>
            <a:r>
              <a:rPr lang="en-GB" dirty="0"/>
              <a:t>When you believe your self critical voice or that you are no good, you start to behave as if its true e.g. hiding away, not trying new things, keeping quiet about what you want, putting things off etc, which can have great consequences for your wellbeing  as over time these behaviours can become reinforced. These behaviours amplify self critical thoughts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DF3A3CB8-380A-4405-9DAB-C6D527608A27}"/>
              </a:ext>
            </a:extLst>
          </p:cNvPr>
          <p:cNvSpPr>
            <a:spLocks noGrp="1"/>
          </p:cNvSpPr>
          <p:nvPr>
            <p:ph type="ctrTitle"/>
          </p:nvPr>
        </p:nvSpPr>
        <p:spPr>
          <a:xfrm>
            <a:off x="1524000" y="887064"/>
            <a:ext cx="9144000" cy="1001235"/>
          </a:xfrm>
        </p:spPr>
        <p:txBody>
          <a:bodyPr>
            <a:normAutofit/>
          </a:bodyPr>
          <a:lstStyle/>
          <a:p>
            <a:r>
              <a:rPr lang="en-GB" sz="4000" dirty="0">
                <a:solidFill>
                  <a:schemeClr val="accent1">
                    <a:lumMod val="75000"/>
                  </a:schemeClr>
                </a:solidFill>
              </a:rPr>
              <a:t>The Importance of Thoughts</a:t>
            </a:r>
            <a:endParaRPr lang="en-GB" sz="4000" dirty="0"/>
          </a:p>
        </p:txBody>
      </p:sp>
    </p:spTree>
    <p:extLst>
      <p:ext uri="{BB962C8B-B14F-4D97-AF65-F5344CB8AC3E}">
        <p14:creationId xmlns:p14="http://schemas.microsoft.com/office/powerpoint/2010/main" val="4200085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389335" y="1041954"/>
            <a:ext cx="9144000" cy="829393"/>
          </a:xfrm>
        </p:spPr>
        <p:txBody>
          <a:bodyPr>
            <a:normAutofit/>
          </a:bodyPr>
          <a:lstStyle/>
          <a:p>
            <a:r>
              <a:rPr lang="en-GB" sz="4000" dirty="0">
                <a:solidFill>
                  <a:schemeClr val="accent1">
                    <a:lumMod val="75000"/>
                  </a:schemeClr>
                </a:solidFill>
              </a:rPr>
              <a:t>Imposter Syndrome</a:t>
            </a:r>
            <a:endParaRPr lang="en-GB" sz="4000" dirty="0"/>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379944"/>
            <a:ext cx="9144000" cy="3970751"/>
          </a:xfrm>
        </p:spPr>
        <p:txBody>
          <a:bodyPr>
            <a:normAutofit fontScale="92500" lnSpcReduction="10000"/>
          </a:bodyPr>
          <a:lstStyle/>
          <a:p>
            <a:r>
              <a:rPr lang="en-GB" dirty="0"/>
              <a:t>A fear of being exposed as a ‘fraud’, usually because you doubt your abilities, skills and competencies to achieve or fulfil your task or role. Usually associated with thoughts of inadequacy </a:t>
            </a:r>
          </a:p>
          <a:p>
            <a:endParaRPr lang="en-GB" dirty="0"/>
          </a:p>
          <a:p>
            <a:r>
              <a:rPr lang="en-GB" dirty="0"/>
              <a:t>Commonly attributing any successes to chance or ‘fluke’, or that you have somehow deceived your superior figure into believing you are more intelligent than you think you are</a:t>
            </a:r>
          </a:p>
          <a:p>
            <a:endParaRPr lang="en-GB" dirty="0"/>
          </a:p>
          <a:p>
            <a:r>
              <a:rPr lang="en-GB" dirty="0"/>
              <a:t>DESPITE</a:t>
            </a:r>
          </a:p>
          <a:p>
            <a:endParaRPr lang="en-GB" dirty="0"/>
          </a:p>
          <a:p>
            <a:r>
              <a:rPr lang="en-GB" dirty="0"/>
              <a:t>Evidence to the contrary…</a:t>
            </a:r>
          </a:p>
          <a:p>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592134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051ED0DC-FF74-431D-80CF-DA382B59B22F}"/>
              </a:ext>
            </a:extLst>
          </p:cNvPr>
          <p:cNvSpPr>
            <a:spLocks noGrp="1"/>
          </p:cNvSpPr>
          <p:nvPr>
            <p:ph type="ctrTitle"/>
          </p:nvPr>
        </p:nvSpPr>
        <p:spPr>
          <a:xfrm>
            <a:off x="2632553" y="708908"/>
            <a:ext cx="6926894" cy="747534"/>
          </a:xfrm>
        </p:spPr>
        <p:txBody>
          <a:bodyPr>
            <a:normAutofit/>
          </a:bodyPr>
          <a:lstStyle/>
          <a:p>
            <a:r>
              <a:rPr lang="en-GB" sz="4000" dirty="0">
                <a:solidFill>
                  <a:schemeClr val="accent1">
                    <a:lumMod val="75000"/>
                  </a:schemeClr>
                </a:solidFill>
              </a:rPr>
              <a:t>The Importance of Thoughts</a:t>
            </a:r>
          </a:p>
        </p:txBody>
      </p:sp>
      <p:sp>
        <p:nvSpPr>
          <p:cNvPr id="5" name="Oval 4">
            <a:extLst>
              <a:ext uri="{FF2B5EF4-FFF2-40B4-BE49-F238E27FC236}">
                <a16:creationId xmlns:a16="http://schemas.microsoft.com/office/drawing/2014/main" id="{736BB780-C72E-4245-997D-7E5129DB1473}"/>
              </a:ext>
            </a:extLst>
          </p:cNvPr>
          <p:cNvSpPr/>
          <p:nvPr/>
        </p:nvSpPr>
        <p:spPr>
          <a:xfrm>
            <a:off x="4208744" y="1578280"/>
            <a:ext cx="4296428" cy="1077237"/>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i="1" dirty="0">
                <a:solidFill>
                  <a:schemeClr val="accent1">
                    <a:lumMod val="75000"/>
                  </a:schemeClr>
                </a:solidFill>
              </a:rPr>
              <a:t>Situation/Trigger</a:t>
            </a:r>
          </a:p>
          <a:p>
            <a:pPr algn="ctr"/>
            <a:r>
              <a:rPr lang="en-GB" sz="1600" dirty="0">
                <a:solidFill>
                  <a:schemeClr val="accent1">
                    <a:lumMod val="75000"/>
                  </a:schemeClr>
                </a:solidFill>
              </a:rPr>
              <a:t>Receive constructive feedback from supervisor</a:t>
            </a:r>
            <a:endParaRPr lang="en-GB" sz="1600" dirty="0"/>
          </a:p>
        </p:txBody>
      </p:sp>
      <p:sp>
        <p:nvSpPr>
          <p:cNvPr id="8" name="Oval 7">
            <a:extLst>
              <a:ext uri="{FF2B5EF4-FFF2-40B4-BE49-F238E27FC236}">
                <a16:creationId xmlns:a16="http://schemas.microsoft.com/office/drawing/2014/main" id="{96866EB7-ED5E-409F-BE59-02030CC416CE}"/>
              </a:ext>
            </a:extLst>
          </p:cNvPr>
          <p:cNvSpPr/>
          <p:nvPr/>
        </p:nvSpPr>
        <p:spPr>
          <a:xfrm>
            <a:off x="5590887" y="3234849"/>
            <a:ext cx="2027672" cy="1609591"/>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i="1" dirty="0">
                <a:solidFill>
                  <a:schemeClr val="accent1">
                    <a:lumMod val="75000"/>
                  </a:schemeClr>
                </a:solidFill>
              </a:rPr>
              <a:t>Emotions</a:t>
            </a:r>
          </a:p>
          <a:p>
            <a:pPr algn="ctr"/>
            <a:r>
              <a:rPr lang="en-GB" sz="1600" dirty="0">
                <a:solidFill>
                  <a:schemeClr val="accent1">
                    <a:lumMod val="75000"/>
                  </a:schemeClr>
                </a:solidFill>
              </a:rPr>
              <a:t>Frustrated, upset, anxious</a:t>
            </a:r>
            <a:endParaRPr lang="en-GB" sz="1600" dirty="0"/>
          </a:p>
        </p:txBody>
      </p:sp>
      <p:sp>
        <p:nvSpPr>
          <p:cNvPr id="9" name="Oval 8">
            <a:extLst>
              <a:ext uri="{FF2B5EF4-FFF2-40B4-BE49-F238E27FC236}">
                <a16:creationId xmlns:a16="http://schemas.microsoft.com/office/drawing/2014/main" id="{0945A5EB-8200-46C7-A368-40FE60C9C718}"/>
              </a:ext>
            </a:extLst>
          </p:cNvPr>
          <p:cNvSpPr/>
          <p:nvPr/>
        </p:nvSpPr>
        <p:spPr>
          <a:xfrm>
            <a:off x="1937901" y="4996840"/>
            <a:ext cx="4296428" cy="1609591"/>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i="1" dirty="0">
                <a:solidFill>
                  <a:schemeClr val="accent1">
                    <a:lumMod val="75000"/>
                  </a:schemeClr>
                </a:solidFill>
              </a:rPr>
              <a:t>Behaviours</a:t>
            </a:r>
          </a:p>
          <a:p>
            <a:pPr algn="ctr"/>
            <a:r>
              <a:rPr lang="en-GB" sz="1600" dirty="0">
                <a:solidFill>
                  <a:schemeClr val="accent1">
                    <a:lumMod val="75000"/>
                  </a:schemeClr>
                </a:solidFill>
              </a:rPr>
              <a:t>Go straight home, spend time alone, ruminate for 1-2 hours, don’t look back at work to amend it for several days</a:t>
            </a:r>
            <a:endParaRPr lang="en-GB" sz="1600" dirty="0"/>
          </a:p>
        </p:txBody>
      </p:sp>
      <p:sp>
        <p:nvSpPr>
          <p:cNvPr id="10" name="Oval 9">
            <a:extLst>
              <a:ext uri="{FF2B5EF4-FFF2-40B4-BE49-F238E27FC236}">
                <a16:creationId xmlns:a16="http://schemas.microsoft.com/office/drawing/2014/main" id="{D52EF8A4-A2CC-477C-9156-9B68757D30A1}"/>
              </a:ext>
            </a:extLst>
          </p:cNvPr>
          <p:cNvSpPr/>
          <p:nvPr/>
        </p:nvSpPr>
        <p:spPr>
          <a:xfrm>
            <a:off x="8240245" y="3670129"/>
            <a:ext cx="2331722" cy="1609591"/>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i="1" dirty="0">
                <a:solidFill>
                  <a:schemeClr val="accent1">
                    <a:lumMod val="75000"/>
                  </a:schemeClr>
                </a:solidFill>
              </a:rPr>
              <a:t>Physical Feelings</a:t>
            </a:r>
          </a:p>
          <a:p>
            <a:pPr algn="ctr"/>
            <a:r>
              <a:rPr lang="en-GB" sz="1600" dirty="0">
                <a:solidFill>
                  <a:schemeClr val="accent1">
                    <a:lumMod val="75000"/>
                  </a:schemeClr>
                </a:solidFill>
              </a:rPr>
              <a:t>Heavy, tense, churning stomach</a:t>
            </a:r>
            <a:endParaRPr lang="en-GB" sz="1600" dirty="0"/>
          </a:p>
        </p:txBody>
      </p:sp>
      <p:sp>
        <p:nvSpPr>
          <p:cNvPr id="11" name="Oval 10">
            <a:extLst>
              <a:ext uri="{FF2B5EF4-FFF2-40B4-BE49-F238E27FC236}">
                <a16:creationId xmlns:a16="http://schemas.microsoft.com/office/drawing/2014/main" id="{3A2B4977-D5E0-44F4-9FB5-AAC2E715D2FF}"/>
              </a:ext>
            </a:extLst>
          </p:cNvPr>
          <p:cNvSpPr/>
          <p:nvPr/>
        </p:nvSpPr>
        <p:spPr>
          <a:xfrm>
            <a:off x="825173" y="2807917"/>
            <a:ext cx="4296428" cy="1609591"/>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i="1" dirty="0">
                <a:solidFill>
                  <a:schemeClr val="accent1">
                    <a:lumMod val="75000"/>
                  </a:schemeClr>
                </a:solidFill>
              </a:rPr>
              <a:t>Thoughts</a:t>
            </a:r>
          </a:p>
          <a:p>
            <a:pPr algn="ctr"/>
            <a:r>
              <a:rPr lang="en-GB" sz="1600" dirty="0">
                <a:solidFill>
                  <a:schemeClr val="accent1">
                    <a:lumMod val="75000"/>
                  </a:schemeClr>
                </a:solidFill>
              </a:rPr>
              <a:t>How did I not realise this point? I should have known better. I’m not fit for this, I don’t have a clue what I am doing</a:t>
            </a:r>
            <a:endParaRPr lang="en-GB" sz="1600" dirty="0"/>
          </a:p>
        </p:txBody>
      </p:sp>
      <p:cxnSp>
        <p:nvCxnSpPr>
          <p:cNvPr id="13" name="Straight Arrow Connector 12">
            <a:extLst>
              <a:ext uri="{FF2B5EF4-FFF2-40B4-BE49-F238E27FC236}">
                <a16:creationId xmlns:a16="http://schemas.microsoft.com/office/drawing/2014/main" id="{013E3A10-2965-4C07-85F3-3D45241BA08F}"/>
              </a:ext>
            </a:extLst>
          </p:cNvPr>
          <p:cNvCxnSpPr>
            <a:cxnSpLocks/>
          </p:cNvCxnSpPr>
          <p:nvPr/>
        </p:nvCxnSpPr>
        <p:spPr>
          <a:xfrm flipH="1">
            <a:off x="4086115" y="2500800"/>
            <a:ext cx="272943" cy="3071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1DE3417-AC47-466A-806A-57D9AE49CEE8}"/>
              </a:ext>
            </a:extLst>
          </p:cNvPr>
          <p:cNvCxnSpPr/>
          <p:nvPr/>
        </p:nvCxnSpPr>
        <p:spPr>
          <a:xfrm>
            <a:off x="5219772" y="3670129"/>
            <a:ext cx="371115" cy="127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643D972C-4C40-4188-93C2-527018D931DC}"/>
              </a:ext>
            </a:extLst>
          </p:cNvPr>
          <p:cNvCxnSpPr/>
          <p:nvPr/>
        </p:nvCxnSpPr>
        <p:spPr>
          <a:xfrm>
            <a:off x="7743845" y="4202484"/>
            <a:ext cx="347969" cy="1064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DFBF396-2291-44D1-943A-767295541610}"/>
              </a:ext>
            </a:extLst>
          </p:cNvPr>
          <p:cNvCxnSpPr>
            <a:cxnSpLocks/>
          </p:cNvCxnSpPr>
          <p:nvPr/>
        </p:nvCxnSpPr>
        <p:spPr>
          <a:xfrm flipH="1" flipV="1">
            <a:off x="3394554" y="4474924"/>
            <a:ext cx="137786" cy="5219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560BF33A-3436-4072-962F-49A127124EC9}"/>
              </a:ext>
            </a:extLst>
          </p:cNvPr>
          <p:cNvCxnSpPr/>
          <p:nvPr/>
        </p:nvCxnSpPr>
        <p:spPr>
          <a:xfrm flipH="1">
            <a:off x="6356958" y="5110619"/>
            <a:ext cx="2148214" cy="5135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1494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627982" y="2957737"/>
            <a:ext cx="1654343" cy="369332"/>
          </a:xfrm>
          <a:prstGeom prst="rect">
            <a:avLst/>
          </a:prstGeom>
          <a:noFill/>
          <a:ln w="34925">
            <a:solidFill>
              <a:schemeClr val="accent1"/>
            </a:solidFill>
          </a:ln>
        </p:spPr>
        <p:txBody>
          <a:bodyPr wrap="square" rtlCol="0">
            <a:spAutoFit/>
          </a:bodyPr>
          <a:lstStyle/>
          <a:p>
            <a:pPr algn="ctr"/>
            <a:r>
              <a:rPr lang="en-GB" dirty="0"/>
              <a:t>Thoughts</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31429" y="4747736"/>
            <a:ext cx="1654343" cy="369332"/>
          </a:xfrm>
          <a:prstGeom prst="rect">
            <a:avLst/>
          </a:prstGeom>
          <a:noFill/>
          <a:ln w="34925">
            <a:solidFill>
              <a:srgbClr val="FFC000"/>
            </a:solidFill>
          </a:ln>
        </p:spPr>
        <p:txBody>
          <a:bodyPr wrap="square" rtlCol="0">
            <a:spAutoFit/>
          </a:bodyPr>
          <a:lstStyle/>
          <a:p>
            <a:pPr algn="ctr"/>
            <a:r>
              <a:rPr lang="en-GB" dirty="0"/>
              <a:t>Emotions</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973639" y="4747736"/>
            <a:ext cx="1654343" cy="369332"/>
          </a:xfrm>
          <a:prstGeom prst="rect">
            <a:avLst/>
          </a:prstGeom>
          <a:noFill/>
          <a:ln w="34925">
            <a:solidFill>
              <a:srgbClr val="FF0000"/>
            </a:solidFill>
          </a:ln>
        </p:spPr>
        <p:txBody>
          <a:bodyPr wrap="square" rtlCol="0">
            <a:spAutoFit/>
          </a:bodyPr>
          <a:lstStyle/>
          <a:p>
            <a:pPr algn="ctr"/>
            <a:r>
              <a:rPr lang="en-GB" dirty="0"/>
              <a:t>Behaviour</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531429" y="3476600"/>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5117068"/>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521007" y="3476600"/>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6863950" y="1918861"/>
            <a:ext cx="1654343" cy="369332"/>
          </a:xfrm>
          <a:prstGeom prst="rect">
            <a:avLst/>
          </a:prstGeom>
          <a:noFill/>
          <a:ln w="34925">
            <a:solidFill>
              <a:srgbClr val="92D050"/>
            </a:solidFill>
          </a:ln>
        </p:spPr>
        <p:txBody>
          <a:bodyPr wrap="square" rtlCol="0">
            <a:spAutoFit/>
          </a:bodyPr>
          <a:lstStyle/>
          <a:p>
            <a:pPr algn="ctr"/>
            <a:r>
              <a:rPr lang="en-GB" dirty="0"/>
              <a:t>Trigger</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5618962" y="2357286"/>
            <a:ext cx="954076" cy="40587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585788" y="956267"/>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sp>
        <p:nvSpPr>
          <p:cNvPr id="16" name="TextBox 15">
            <a:extLst>
              <a:ext uri="{FF2B5EF4-FFF2-40B4-BE49-F238E27FC236}">
                <a16:creationId xmlns:a16="http://schemas.microsoft.com/office/drawing/2014/main" id="{AC0F230D-41F6-4216-BB39-06AC51DC7D2F}"/>
              </a:ext>
            </a:extLst>
          </p:cNvPr>
          <p:cNvSpPr txBox="1"/>
          <p:nvPr/>
        </p:nvSpPr>
        <p:spPr>
          <a:xfrm>
            <a:off x="2842759" y="1842937"/>
            <a:ext cx="1654343" cy="923330"/>
          </a:xfrm>
          <a:prstGeom prst="rect">
            <a:avLst/>
          </a:prstGeom>
          <a:solidFill>
            <a:srgbClr val="0070C0"/>
          </a:solidFill>
          <a:ln w="34925">
            <a:solidFill>
              <a:schemeClr val="accent1"/>
            </a:solidFill>
          </a:ln>
        </p:spPr>
        <p:txBody>
          <a:bodyPr wrap="square" rtlCol="0">
            <a:spAutoFit/>
          </a:bodyPr>
          <a:lstStyle/>
          <a:p>
            <a:pPr algn="ctr"/>
            <a:r>
              <a:rPr lang="en-GB" b="1" dirty="0">
                <a:solidFill>
                  <a:schemeClr val="bg1"/>
                </a:solidFill>
              </a:rPr>
              <a:t>Exercise 1 – generating alternatives</a:t>
            </a:r>
          </a:p>
        </p:txBody>
      </p:sp>
      <p:sp>
        <p:nvSpPr>
          <p:cNvPr id="18" name="TextBox 17">
            <a:extLst>
              <a:ext uri="{FF2B5EF4-FFF2-40B4-BE49-F238E27FC236}">
                <a16:creationId xmlns:a16="http://schemas.microsoft.com/office/drawing/2014/main" id="{3455BB48-8027-4312-BF1A-09E75AEA609B}"/>
              </a:ext>
            </a:extLst>
          </p:cNvPr>
          <p:cNvSpPr txBox="1"/>
          <p:nvPr/>
        </p:nvSpPr>
        <p:spPr>
          <a:xfrm>
            <a:off x="1188416" y="5315480"/>
            <a:ext cx="1654343" cy="923330"/>
          </a:xfrm>
          <a:prstGeom prst="rect">
            <a:avLst/>
          </a:prstGeom>
          <a:solidFill>
            <a:srgbClr val="FF0000"/>
          </a:solidFill>
          <a:ln w="34925">
            <a:solidFill>
              <a:srgbClr val="FF0000"/>
            </a:solidFill>
          </a:ln>
        </p:spPr>
        <p:txBody>
          <a:bodyPr wrap="square" rtlCol="0">
            <a:spAutoFit/>
          </a:bodyPr>
          <a:lstStyle/>
          <a:p>
            <a:pPr algn="ctr"/>
            <a:r>
              <a:rPr lang="en-GB" b="1" dirty="0">
                <a:solidFill>
                  <a:schemeClr val="bg1"/>
                </a:solidFill>
              </a:rPr>
              <a:t>Exercise 2 – changing behaviour</a:t>
            </a:r>
          </a:p>
        </p:txBody>
      </p:sp>
    </p:spTree>
    <p:extLst>
      <p:ext uri="{BB962C8B-B14F-4D97-AF65-F5344CB8AC3E}">
        <p14:creationId xmlns:p14="http://schemas.microsoft.com/office/powerpoint/2010/main" val="3653331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86738" y="20779"/>
            <a:ext cx="2827837" cy="1001234"/>
          </a:xfrm>
          <a:prstGeom prst="rect">
            <a:avLst/>
          </a:prstGeom>
        </p:spPr>
      </p:pic>
      <p:sp>
        <p:nvSpPr>
          <p:cNvPr id="5" name="TextBox 4">
            <a:extLst>
              <a:ext uri="{FF2B5EF4-FFF2-40B4-BE49-F238E27FC236}">
                <a16:creationId xmlns:a16="http://schemas.microsoft.com/office/drawing/2014/main" id="{67FC7614-6D28-4BC7-9112-795DAC888543}"/>
              </a:ext>
            </a:extLst>
          </p:cNvPr>
          <p:cNvSpPr txBox="1"/>
          <p:nvPr/>
        </p:nvSpPr>
        <p:spPr>
          <a:xfrm>
            <a:off x="3243942" y="1757847"/>
            <a:ext cx="7043057" cy="646331"/>
          </a:xfrm>
          <a:prstGeom prst="rect">
            <a:avLst/>
          </a:prstGeom>
          <a:noFill/>
        </p:spPr>
        <p:txBody>
          <a:bodyPr wrap="square" rtlCol="0">
            <a:spAutoFit/>
          </a:bodyPr>
          <a:lstStyle/>
          <a:p>
            <a:r>
              <a:rPr lang="en-GB" dirty="0"/>
              <a:t>“I am noticing that </a:t>
            </a:r>
            <a:r>
              <a:rPr lang="en-GB" b="1" i="1" u="sng" dirty="0"/>
              <a:t>I am having the thought </a:t>
            </a:r>
            <a:r>
              <a:rPr lang="en-GB" dirty="0"/>
              <a:t>that I do not know what I am doing”</a:t>
            </a:r>
          </a:p>
        </p:txBody>
      </p:sp>
      <p:sp>
        <p:nvSpPr>
          <p:cNvPr id="8" name="Title 1">
            <a:extLst>
              <a:ext uri="{FF2B5EF4-FFF2-40B4-BE49-F238E27FC236}">
                <a16:creationId xmlns:a16="http://schemas.microsoft.com/office/drawing/2014/main" id="{2A3D9E4E-CCF6-4A70-A0EB-9E913F990288}"/>
              </a:ext>
            </a:extLst>
          </p:cNvPr>
          <p:cNvSpPr txBox="1">
            <a:spLocks/>
          </p:cNvSpPr>
          <p:nvPr/>
        </p:nvSpPr>
        <p:spPr>
          <a:xfrm>
            <a:off x="2774067" y="549361"/>
            <a:ext cx="6926894" cy="74753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Generating Alternatives</a:t>
            </a:r>
          </a:p>
        </p:txBody>
      </p:sp>
      <p:sp>
        <p:nvSpPr>
          <p:cNvPr id="12" name="TextBox 11">
            <a:extLst>
              <a:ext uri="{FF2B5EF4-FFF2-40B4-BE49-F238E27FC236}">
                <a16:creationId xmlns:a16="http://schemas.microsoft.com/office/drawing/2014/main" id="{014469F6-95B1-45B2-A5BE-C27B397CAAD1}"/>
              </a:ext>
            </a:extLst>
          </p:cNvPr>
          <p:cNvSpPr txBox="1"/>
          <p:nvPr/>
        </p:nvSpPr>
        <p:spPr>
          <a:xfrm>
            <a:off x="805542" y="1665514"/>
            <a:ext cx="2231572" cy="923330"/>
          </a:xfrm>
          <a:prstGeom prst="rect">
            <a:avLst/>
          </a:prstGeom>
          <a:noFill/>
          <a:ln w="31750">
            <a:solidFill>
              <a:schemeClr val="accent1"/>
            </a:solidFill>
          </a:ln>
        </p:spPr>
        <p:txBody>
          <a:bodyPr wrap="square" rtlCol="0">
            <a:spAutoFit/>
          </a:bodyPr>
          <a:lstStyle/>
          <a:p>
            <a:r>
              <a:rPr lang="en-GB" dirty="0"/>
              <a:t>1. Notice or “pin down” the negative thought</a:t>
            </a:r>
          </a:p>
        </p:txBody>
      </p:sp>
      <p:sp>
        <p:nvSpPr>
          <p:cNvPr id="13" name="TextBox 12">
            <a:extLst>
              <a:ext uri="{FF2B5EF4-FFF2-40B4-BE49-F238E27FC236}">
                <a16:creationId xmlns:a16="http://schemas.microsoft.com/office/drawing/2014/main" id="{76327F9D-565B-4C79-AE9E-F5C5F4B4E029}"/>
              </a:ext>
            </a:extLst>
          </p:cNvPr>
          <p:cNvSpPr txBox="1"/>
          <p:nvPr/>
        </p:nvSpPr>
        <p:spPr>
          <a:xfrm>
            <a:off x="805542" y="3452728"/>
            <a:ext cx="2231572" cy="923330"/>
          </a:xfrm>
          <a:prstGeom prst="rect">
            <a:avLst/>
          </a:prstGeom>
          <a:noFill/>
          <a:ln w="31750">
            <a:solidFill>
              <a:schemeClr val="accent1"/>
            </a:solidFill>
          </a:ln>
        </p:spPr>
        <p:txBody>
          <a:bodyPr wrap="square" rtlCol="0">
            <a:spAutoFit/>
          </a:bodyPr>
          <a:lstStyle/>
          <a:p>
            <a:r>
              <a:rPr lang="en-GB" dirty="0"/>
              <a:t>2. Question the thought, reflect on it as a thought </a:t>
            </a:r>
          </a:p>
        </p:txBody>
      </p:sp>
      <p:sp>
        <p:nvSpPr>
          <p:cNvPr id="14" name="TextBox 13">
            <a:extLst>
              <a:ext uri="{FF2B5EF4-FFF2-40B4-BE49-F238E27FC236}">
                <a16:creationId xmlns:a16="http://schemas.microsoft.com/office/drawing/2014/main" id="{BB7611A7-C61D-4D24-BFC7-37A4C53801CB}"/>
              </a:ext>
            </a:extLst>
          </p:cNvPr>
          <p:cNvSpPr txBox="1"/>
          <p:nvPr/>
        </p:nvSpPr>
        <p:spPr>
          <a:xfrm>
            <a:off x="821870" y="5192486"/>
            <a:ext cx="2231572" cy="923330"/>
          </a:xfrm>
          <a:prstGeom prst="rect">
            <a:avLst/>
          </a:prstGeom>
          <a:noFill/>
          <a:ln w="31750">
            <a:solidFill>
              <a:schemeClr val="accent1"/>
            </a:solidFill>
          </a:ln>
        </p:spPr>
        <p:txBody>
          <a:bodyPr wrap="square" rtlCol="0">
            <a:spAutoFit/>
          </a:bodyPr>
          <a:lstStyle/>
          <a:p>
            <a:r>
              <a:rPr lang="en-GB" dirty="0"/>
              <a:t>3. Generate a more balanced thought that fits the situation</a:t>
            </a:r>
          </a:p>
        </p:txBody>
      </p:sp>
      <p:cxnSp>
        <p:nvCxnSpPr>
          <p:cNvPr id="16" name="Straight Arrow Connector 15">
            <a:extLst>
              <a:ext uri="{FF2B5EF4-FFF2-40B4-BE49-F238E27FC236}">
                <a16:creationId xmlns:a16="http://schemas.microsoft.com/office/drawing/2014/main" id="{0A6337B0-0A7E-4F20-A772-F2C5E770D81E}"/>
              </a:ext>
            </a:extLst>
          </p:cNvPr>
          <p:cNvCxnSpPr>
            <a:cxnSpLocks/>
          </p:cNvCxnSpPr>
          <p:nvPr/>
        </p:nvCxnSpPr>
        <p:spPr>
          <a:xfrm>
            <a:off x="1921328" y="2665044"/>
            <a:ext cx="0" cy="655099"/>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6B68273-B092-4E81-9423-77A81572C72E}"/>
              </a:ext>
            </a:extLst>
          </p:cNvPr>
          <p:cNvCxnSpPr/>
          <p:nvPr/>
        </p:nvCxnSpPr>
        <p:spPr>
          <a:xfrm>
            <a:off x="1937656" y="4519556"/>
            <a:ext cx="0" cy="582839"/>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BA2FBB4-5550-47A7-AFC0-2D8E05AA7BC1}"/>
              </a:ext>
            </a:extLst>
          </p:cNvPr>
          <p:cNvSpPr txBox="1"/>
          <p:nvPr/>
        </p:nvSpPr>
        <p:spPr>
          <a:xfrm>
            <a:off x="3243942" y="3415607"/>
            <a:ext cx="7043057" cy="923330"/>
          </a:xfrm>
          <a:prstGeom prst="rect">
            <a:avLst/>
          </a:prstGeom>
          <a:noFill/>
        </p:spPr>
        <p:txBody>
          <a:bodyPr wrap="square" rtlCol="0">
            <a:spAutoFit/>
          </a:bodyPr>
          <a:lstStyle/>
          <a:p>
            <a:r>
              <a:rPr lang="en-GB" dirty="0"/>
              <a:t>How accurate is this thought? How fair is it? What is the evidence for/against it? What would I say to a friend who was experiencing this thought? </a:t>
            </a:r>
          </a:p>
        </p:txBody>
      </p:sp>
      <p:sp>
        <p:nvSpPr>
          <p:cNvPr id="22" name="TextBox 21">
            <a:extLst>
              <a:ext uri="{FF2B5EF4-FFF2-40B4-BE49-F238E27FC236}">
                <a16:creationId xmlns:a16="http://schemas.microsoft.com/office/drawing/2014/main" id="{2CA76EE0-233F-4EE6-A94A-374FA274815C}"/>
              </a:ext>
            </a:extLst>
          </p:cNvPr>
          <p:cNvSpPr txBox="1"/>
          <p:nvPr/>
        </p:nvSpPr>
        <p:spPr>
          <a:xfrm>
            <a:off x="3211287" y="4888701"/>
            <a:ext cx="7043057" cy="1200329"/>
          </a:xfrm>
          <a:prstGeom prst="rect">
            <a:avLst/>
          </a:prstGeom>
          <a:noFill/>
        </p:spPr>
        <p:txBody>
          <a:bodyPr wrap="square" rtlCol="0">
            <a:spAutoFit/>
          </a:bodyPr>
          <a:lstStyle/>
          <a:p>
            <a:r>
              <a:rPr lang="en-GB" dirty="0"/>
              <a:t>“I may have missed something but that doesn’t mean I am clueless. I am able to work out what I don’t know and apply it. It is my supervisor’s job to give me constructive criticism – this will ultimately help me. Come to think of it, he has given me plenty of positive feedback before now…” </a:t>
            </a:r>
          </a:p>
        </p:txBody>
      </p:sp>
    </p:spTree>
    <p:extLst>
      <p:ext uri="{BB962C8B-B14F-4D97-AF65-F5344CB8AC3E}">
        <p14:creationId xmlns:p14="http://schemas.microsoft.com/office/powerpoint/2010/main" val="2792943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240971" y="2144360"/>
            <a:ext cx="9786258" cy="3744811"/>
          </a:xfrm>
        </p:spPr>
        <p:txBody>
          <a:bodyPr/>
          <a:lstStyle/>
          <a:p>
            <a:pPr marL="342900" indent="-342900" algn="l">
              <a:buFont typeface="Arial" panose="020B0604020202020204" pitchFamily="34" charset="0"/>
              <a:buChar char="•"/>
            </a:pPr>
            <a:r>
              <a:rPr lang="en-GB" dirty="0"/>
              <a:t>Bring to your mind a recent time when you were experiencing self critical thoughts</a:t>
            </a:r>
          </a:p>
          <a:p>
            <a:pPr marL="342900" indent="-342900" algn="l">
              <a:buFont typeface="Arial" panose="020B0604020202020204" pitchFamily="34" charset="0"/>
              <a:buChar char="•"/>
            </a:pPr>
            <a:r>
              <a:rPr lang="en-GB" dirty="0"/>
              <a:t>List all your thoughts in the thought box, how it made you feel (emotions) and how you responded at the time (this may be from your vicious cycle or a different occasion)</a:t>
            </a:r>
          </a:p>
          <a:p>
            <a:pPr marL="342900" indent="-342900" algn="l">
              <a:buFont typeface="Arial" panose="020B0604020202020204" pitchFamily="34" charset="0"/>
              <a:buChar char="•"/>
            </a:pPr>
            <a:r>
              <a:rPr lang="en-GB" dirty="0"/>
              <a:t>To pin down a thought, look at box of thoughts and ask yourself: ‘which of these thoughts is the most upsetting or bothers me the most?’</a:t>
            </a:r>
          </a:p>
          <a:p>
            <a:pPr marL="342900" indent="-342900" algn="l">
              <a:buFont typeface="Arial" panose="020B0604020202020204" pitchFamily="34" charset="0"/>
              <a:buChar char="•"/>
            </a:pPr>
            <a:r>
              <a:rPr lang="en-GB" dirty="0"/>
              <a:t>In your groups, having identified the thought, practice working through the steps to generate an alternative </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48F9EBDC-F48A-4140-88BB-2181EAD98E0C}"/>
              </a:ext>
            </a:extLst>
          </p:cNvPr>
          <p:cNvSpPr txBox="1">
            <a:spLocks/>
          </p:cNvSpPr>
          <p:nvPr/>
        </p:nvSpPr>
        <p:spPr>
          <a:xfrm>
            <a:off x="2632553" y="541337"/>
            <a:ext cx="6926894" cy="12827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Skills Practice 1</a:t>
            </a:r>
          </a:p>
          <a:p>
            <a:r>
              <a:rPr lang="en-GB" sz="4000" dirty="0">
                <a:solidFill>
                  <a:schemeClr val="accent1">
                    <a:lumMod val="75000"/>
                  </a:schemeClr>
                </a:solidFill>
              </a:rPr>
              <a:t>Generating Alternatives</a:t>
            </a:r>
          </a:p>
        </p:txBody>
      </p:sp>
    </p:spTree>
    <p:extLst>
      <p:ext uri="{BB962C8B-B14F-4D97-AF65-F5344CB8AC3E}">
        <p14:creationId xmlns:p14="http://schemas.microsoft.com/office/powerpoint/2010/main" val="415752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624208" y="770807"/>
            <a:ext cx="9144000" cy="829393"/>
          </a:xfrm>
        </p:spPr>
        <p:txBody>
          <a:bodyPr>
            <a:normAutofit/>
          </a:bodyPr>
          <a:lstStyle/>
          <a:p>
            <a:r>
              <a:rPr lang="en-GB" sz="4000" dirty="0">
                <a:solidFill>
                  <a:schemeClr val="accent1">
                    <a:lumMod val="75000"/>
                  </a:schemeClr>
                </a:solidFill>
              </a:rPr>
              <a:t>Self fulfilling prophecy </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330287"/>
            <a:ext cx="9144000" cy="3932727"/>
          </a:xfrm>
        </p:spPr>
        <p:txBody>
          <a:bodyPr>
            <a:normAutofit lnSpcReduction="10000"/>
          </a:bodyPr>
          <a:lstStyle/>
          <a:p>
            <a:r>
              <a:rPr lang="en-GB" dirty="0"/>
              <a:t>A belief, prediction or expectation regarding the outcome of something, and believing it will come true, hence resulting in certain behaviours that align with this belief, consequently fulfilling it </a:t>
            </a:r>
          </a:p>
          <a:p>
            <a:r>
              <a:rPr lang="en-GB" dirty="0"/>
              <a:t>Based on the core principle that our beliefs influence our actions</a:t>
            </a:r>
          </a:p>
          <a:p>
            <a:endParaRPr lang="en-GB" dirty="0"/>
          </a:p>
          <a:p>
            <a:r>
              <a:rPr lang="en-GB" dirty="0"/>
              <a:t>Belief: I’m not good enough for that job, I will never get it       Behaviour: does not apply for job        Belief fulfilled = no job</a:t>
            </a:r>
          </a:p>
          <a:p>
            <a:endParaRPr lang="en-GB" dirty="0"/>
          </a:p>
          <a:p>
            <a:r>
              <a:rPr lang="en-GB" dirty="0"/>
              <a:t>Belief: I will fail my presentation       Behaviour: don’t try as hard, do little research, spend no time on it           Belief fulfilled: bad grade</a:t>
            </a:r>
          </a:p>
          <a:p>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Arrow: Right 4">
            <a:extLst>
              <a:ext uri="{FF2B5EF4-FFF2-40B4-BE49-F238E27FC236}">
                <a16:creationId xmlns:a16="http://schemas.microsoft.com/office/drawing/2014/main" id="{39DD5193-EBD9-421F-BEAE-788D835B3627}"/>
              </a:ext>
            </a:extLst>
          </p:cNvPr>
          <p:cNvSpPr/>
          <p:nvPr/>
        </p:nvSpPr>
        <p:spPr>
          <a:xfrm>
            <a:off x="8828196" y="4114799"/>
            <a:ext cx="313151" cy="3757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Arrow: Right 6">
            <a:extLst>
              <a:ext uri="{FF2B5EF4-FFF2-40B4-BE49-F238E27FC236}">
                <a16:creationId xmlns:a16="http://schemas.microsoft.com/office/drawing/2014/main" id="{484C4C72-1DE7-420A-A2C0-F4A9BC133EF4}"/>
              </a:ext>
            </a:extLst>
          </p:cNvPr>
          <p:cNvSpPr/>
          <p:nvPr/>
        </p:nvSpPr>
        <p:spPr>
          <a:xfrm>
            <a:off x="5939424" y="4474923"/>
            <a:ext cx="313151" cy="3757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Arrow: Right 7">
            <a:extLst>
              <a:ext uri="{FF2B5EF4-FFF2-40B4-BE49-F238E27FC236}">
                <a16:creationId xmlns:a16="http://schemas.microsoft.com/office/drawing/2014/main" id="{2AE8B67A-B34F-47E4-89CF-1BCD031D46EF}"/>
              </a:ext>
            </a:extLst>
          </p:cNvPr>
          <p:cNvSpPr/>
          <p:nvPr/>
        </p:nvSpPr>
        <p:spPr>
          <a:xfrm>
            <a:off x="5932594" y="5307118"/>
            <a:ext cx="313151" cy="3757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Arrow: Right 8">
            <a:extLst>
              <a:ext uri="{FF2B5EF4-FFF2-40B4-BE49-F238E27FC236}">
                <a16:creationId xmlns:a16="http://schemas.microsoft.com/office/drawing/2014/main" id="{0CD4FD04-D647-4BE2-9380-05867AAB2626}"/>
              </a:ext>
            </a:extLst>
          </p:cNvPr>
          <p:cNvSpPr/>
          <p:nvPr/>
        </p:nvSpPr>
        <p:spPr>
          <a:xfrm>
            <a:off x="6544283" y="5682899"/>
            <a:ext cx="313151" cy="3757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48852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389335" y="1041954"/>
            <a:ext cx="9144000" cy="704133"/>
          </a:xfrm>
        </p:spPr>
        <p:txBody>
          <a:bodyPr>
            <a:normAutofit/>
          </a:bodyPr>
          <a:lstStyle/>
          <a:p>
            <a:r>
              <a:rPr lang="en-GB" sz="4000" dirty="0">
                <a:solidFill>
                  <a:srgbClr val="0070C0"/>
                </a:solidFill>
              </a:rPr>
              <a:t>The importance of behaviours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graphicFrame>
        <p:nvGraphicFramePr>
          <p:cNvPr id="13" name="Content Placeholder 7">
            <a:extLst>
              <a:ext uri="{FF2B5EF4-FFF2-40B4-BE49-F238E27FC236}">
                <a16:creationId xmlns:a16="http://schemas.microsoft.com/office/drawing/2014/main" id="{500D1E22-44B6-4F05-A0A8-7CDB5C88235A}"/>
              </a:ext>
            </a:extLst>
          </p:cNvPr>
          <p:cNvGraphicFramePr>
            <a:graphicFrameLocks/>
          </p:cNvGraphicFramePr>
          <p:nvPr>
            <p:extLst>
              <p:ext uri="{D42A27DB-BD31-4B8C-83A1-F6EECF244321}">
                <p14:modId xmlns:p14="http://schemas.microsoft.com/office/powerpoint/2010/main" val="21684735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268143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389335" y="649032"/>
            <a:ext cx="9144000" cy="704133"/>
          </a:xfrm>
        </p:spPr>
        <p:txBody>
          <a:bodyPr>
            <a:normAutofit/>
          </a:bodyPr>
          <a:lstStyle/>
          <a:p>
            <a:r>
              <a:rPr lang="en-GB" sz="4000" dirty="0">
                <a:solidFill>
                  <a:schemeClr val="accent1">
                    <a:lumMod val="50000"/>
                  </a:schemeClr>
                </a:solidFill>
              </a:rPr>
              <a:t>The importance of behaviours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3" name="Rectangle 2">
            <a:extLst>
              <a:ext uri="{FF2B5EF4-FFF2-40B4-BE49-F238E27FC236}">
                <a16:creationId xmlns:a16="http://schemas.microsoft.com/office/drawing/2014/main" id="{E9221CFC-05E3-4033-BE59-9CE8E5B855F8}"/>
              </a:ext>
            </a:extLst>
          </p:cNvPr>
          <p:cNvSpPr/>
          <p:nvPr/>
        </p:nvSpPr>
        <p:spPr>
          <a:xfrm>
            <a:off x="1334294" y="2083909"/>
            <a:ext cx="3770334" cy="1528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Self critical thought</a:t>
            </a:r>
          </a:p>
          <a:p>
            <a:pPr algn="ctr"/>
            <a:endParaRPr lang="en-GB" dirty="0"/>
          </a:p>
          <a:p>
            <a:pPr algn="ctr"/>
            <a:r>
              <a:rPr lang="en-GB" dirty="0"/>
              <a:t>“I am not good enough for this, my supervisor is going to find out I am a fraud”</a:t>
            </a:r>
          </a:p>
        </p:txBody>
      </p:sp>
      <p:sp>
        <p:nvSpPr>
          <p:cNvPr id="7" name="Rectangle 6">
            <a:extLst>
              <a:ext uri="{FF2B5EF4-FFF2-40B4-BE49-F238E27FC236}">
                <a16:creationId xmlns:a16="http://schemas.microsoft.com/office/drawing/2014/main" id="{32E6C591-BD8C-41F4-9EC5-6942DEC24F0E}"/>
              </a:ext>
            </a:extLst>
          </p:cNvPr>
          <p:cNvSpPr/>
          <p:nvPr/>
        </p:nvSpPr>
        <p:spPr>
          <a:xfrm>
            <a:off x="6132805" y="1566510"/>
            <a:ext cx="5484313" cy="23423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Possible Function (intended consequence)</a:t>
            </a:r>
          </a:p>
          <a:p>
            <a:pPr algn="ctr"/>
            <a:endParaRPr lang="en-GB" dirty="0"/>
          </a:p>
          <a:p>
            <a:pPr algn="ctr"/>
            <a:r>
              <a:rPr lang="en-GB" dirty="0"/>
              <a:t>If I think this way I will work harder, if I work harder I will not be exposed as a fraud</a:t>
            </a:r>
          </a:p>
          <a:p>
            <a:pPr algn="ctr"/>
            <a:endParaRPr lang="en-GB" dirty="0"/>
          </a:p>
          <a:p>
            <a:pPr algn="ctr"/>
            <a:r>
              <a:rPr lang="en-GB" dirty="0"/>
              <a:t>Get temporary relief from distress and uncomfortable thoughts</a:t>
            </a:r>
          </a:p>
        </p:txBody>
      </p:sp>
      <p:sp>
        <p:nvSpPr>
          <p:cNvPr id="8" name="Rectangle 7">
            <a:extLst>
              <a:ext uri="{FF2B5EF4-FFF2-40B4-BE49-F238E27FC236}">
                <a16:creationId xmlns:a16="http://schemas.microsoft.com/office/drawing/2014/main" id="{F86E7669-06A0-465F-9121-AACD8BA0BE00}"/>
              </a:ext>
            </a:extLst>
          </p:cNvPr>
          <p:cNvSpPr/>
          <p:nvPr/>
        </p:nvSpPr>
        <p:spPr>
          <a:xfrm>
            <a:off x="350730" y="4447117"/>
            <a:ext cx="4753898" cy="21165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u="sng" dirty="0"/>
              <a:t>Behaviour</a:t>
            </a:r>
          </a:p>
          <a:p>
            <a:pPr algn="ctr"/>
            <a:endParaRPr lang="en-GB" dirty="0"/>
          </a:p>
          <a:p>
            <a:pPr algn="ctr"/>
            <a:r>
              <a:rPr lang="en-GB" dirty="0"/>
              <a:t>Overcompensate, (more hours spent working) [approach behaviour]</a:t>
            </a:r>
          </a:p>
          <a:p>
            <a:pPr algn="ctr"/>
            <a:endParaRPr lang="en-GB" dirty="0"/>
          </a:p>
          <a:p>
            <a:pPr algn="ctr"/>
            <a:r>
              <a:rPr lang="en-GB" dirty="0"/>
              <a:t>Procrastinate, avoid task at hand [avoidance behaviour]</a:t>
            </a:r>
          </a:p>
        </p:txBody>
      </p:sp>
      <p:sp>
        <p:nvSpPr>
          <p:cNvPr id="5" name="Oval 4">
            <a:extLst>
              <a:ext uri="{FF2B5EF4-FFF2-40B4-BE49-F238E27FC236}">
                <a16:creationId xmlns:a16="http://schemas.microsoft.com/office/drawing/2014/main" id="{687600CA-B13D-47DA-B87D-7CBA7D81AED6}"/>
              </a:ext>
            </a:extLst>
          </p:cNvPr>
          <p:cNvSpPr/>
          <p:nvPr/>
        </p:nvSpPr>
        <p:spPr>
          <a:xfrm>
            <a:off x="6463898" y="4268955"/>
            <a:ext cx="4069437" cy="24728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t>Unintended consequence</a:t>
            </a:r>
          </a:p>
          <a:p>
            <a:pPr algn="ctr"/>
            <a:endParaRPr lang="en-GB" dirty="0"/>
          </a:p>
          <a:p>
            <a:pPr algn="ctr"/>
            <a:r>
              <a:rPr lang="en-GB" dirty="0"/>
              <a:t>Burnout, anxiety, stress zone</a:t>
            </a:r>
          </a:p>
          <a:p>
            <a:pPr algn="ctr"/>
            <a:endParaRPr lang="en-GB" dirty="0"/>
          </a:p>
          <a:p>
            <a:pPr algn="ctr"/>
            <a:r>
              <a:rPr lang="en-GB" dirty="0"/>
              <a:t>Low Mood, negative thoughts. Task remains undone</a:t>
            </a:r>
          </a:p>
        </p:txBody>
      </p:sp>
      <p:cxnSp>
        <p:nvCxnSpPr>
          <p:cNvPr id="10" name="Straight Arrow Connector 9">
            <a:extLst>
              <a:ext uri="{FF2B5EF4-FFF2-40B4-BE49-F238E27FC236}">
                <a16:creationId xmlns:a16="http://schemas.microsoft.com/office/drawing/2014/main" id="{355079A0-2269-4C26-9B9B-5DA6971B267F}"/>
              </a:ext>
            </a:extLst>
          </p:cNvPr>
          <p:cNvCxnSpPr>
            <a:cxnSpLocks/>
          </p:cNvCxnSpPr>
          <p:nvPr/>
        </p:nvCxnSpPr>
        <p:spPr>
          <a:xfrm>
            <a:off x="3325932" y="3795385"/>
            <a:ext cx="0" cy="364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182E2FE-1B6C-4B45-8B53-A46C95C2465A}"/>
              </a:ext>
            </a:extLst>
          </p:cNvPr>
          <p:cNvCxnSpPr>
            <a:cxnSpLocks/>
          </p:cNvCxnSpPr>
          <p:nvPr/>
        </p:nvCxnSpPr>
        <p:spPr>
          <a:xfrm>
            <a:off x="5295388" y="5879100"/>
            <a:ext cx="97494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2C0F6BA-EA85-4DF0-A404-3D4933086884}"/>
              </a:ext>
            </a:extLst>
          </p:cNvPr>
          <p:cNvCxnSpPr/>
          <p:nvPr/>
        </p:nvCxnSpPr>
        <p:spPr>
          <a:xfrm flipV="1">
            <a:off x="5104628" y="3545396"/>
            <a:ext cx="856707" cy="7082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289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52A91299-D624-47E8-9966-1169ACCB73FF}"/>
              </a:ext>
            </a:extLst>
          </p:cNvPr>
          <p:cNvSpPr txBox="1">
            <a:spLocks noGrp="1"/>
          </p:cNvSpPr>
          <p:nvPr>
            <p:ph type="ctrTitle"/>
          </p:nvPr>
        </p:nvSpPr>
        <p:spPr>
          <a:xfrm>
            <a:off x="1524000" y="2486603"/>
            <a:ext cx="9144000" cy="2387600"/>
          </a:xfrm>
          <a:prstGeom prst="rect">
            <a:avLst/>
          </a:prstGeom>
        </p:spPr>
        <p:txBody>
          <a:bodyPr vert="horz" lIns="91440" tIns="45720" rIns="91440" bIns="45720" rtlCol="0">
            <a:normAutofit fontScale="9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Today’s workshop will run for 90 minutes and is designed to be interactive – we encourage participation </a:t>
            </a:r>
          </a:p>
          <a:p>
            <a:pPr marL="342900" indent="-342900" algn="l">
              <a:buFont typeface="Arial" panose="020B0604020202020204" pitchFamily="34" charset="0"/>
              <a:buChar char="•"/>
            </a:pPr>
            <a:r>
              <a:rPr lang="en-GB" dirty="0"/>
              <a:t>Confidentiality – you are not expected to share anything that you do not want to, anything disclosed will be kept confidential within the group – please see confidentiality rules for further information</a:t>
            </a:r>
          </a:p>
          <a:p>
            <a:pPr marL="342900" indent="-342900" algn="l">
              <a:buFont typeface="Arial" panose="020B0604020202020204" pitchFamily="34" charset="0"/>
              <a:buChar char="•"/>
            </a:pPr>
            <a:r>
              <a:rPr lang="en-GB" dirty="0"/>
              <a:t>Please be respectful of other group members who may choose to share their experiences – maintain the confidentiality of the group</a:t>
            </a:r>
          </a:p>
        </p:txBody>
      </p:sp>
      <p:sp>
        <p:nvSpPr>
          <p:cNvPr id="7" name="Title 1">
            <a:extLst>
              <a:ext uri="{FF2B5EF4-FFF2-40B4-BE49-F238E27FC236}">
                <a16:creationId xmlns:a16="http://schemas.microsoft.com/office/drawing/2014/main" id="{248DA723-8C86-43BF-9522-4E86430062E9}"/>
              </a:ext>
            </a:extLst>
          </p:cNvPr>
          <p:cNvSpPr txBox="1">
            <a:spLocks/>
          </p:cNvSpPr>
          <p:nvPr/>
        </p:nvSpPr>
        <p:spPr>
          <a:xfrm>
            <a:off x="2756822" y="941695"/>
            <a:ext cx="6751093" cy="6439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Housekeeping</a:t>
            </a:r>
          </a:p>
        </p:txBody>
      </p:sp>
    </p:spTree>
    <p:extLst>
      <p:ext uri="{BB962C8B-B14F-4D97-AF65-F5344CB8AC3E}">
        <p14:creationId xmlns:p14="http://schemas.microsoft.com/office/powerpoint/2010/main" val="1123141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627982" y="2957737"/>
            <a:ext cx="1654343" cy="369332"/>
          </a:xfrm>
          <a:prstGeom prst="rect">
            <a:avLst/>
          </a:prstGeom>
          <a:noFill/>
          <a:ln w="34925">
            <a:solidFill>
              <a:schemeClr val="accent1"/>
            </a:solidFill>
          </a:ln>
        </p:spPr>
        <p:txBody>
          <a:bodyPr wrap="square" rtlCol="0">
            <a:spAutoFit/>
          </a:bodyPr>
          <a:lstStyle/>
          <a:p>
            <a:pPr algn="ctr"/>
            <a:r>
              <a:rPr lang="en-GB" dirty="0"/>
              <a:t>Thoughts</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31429" y="4747736"/>
            <a:ext cx="1654343" cy="369332"/>
          </a:xfrm>
          <a:prstGeom prst="rect">
            <a:avLst/>
          </a:prstGeom>
          <a:noFill/>
          <a:ln w="34925">
            <a:solidFill>
              <a:srgbClr val="FFC000"/>
            </a:solidFill>
          </a:ln>
        </p:spPr>
        <p:txBody>
          <a:bodyPr wrap="square" rtlCol="0">
            <a:spAutoFit/>
          </a:bodyPr>
          <a:lstStyle/>
          <a:p>
            <a:pPr algn="ctr"/>
            <a:r>
              <a:rPr lang="en-GB" dirty="0"/>
              <a:t>Emotions</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973639" y="4747736"/>
            <a:ext cx="1654343" cy="369332"/>
          </a:xfrm>
          <a:prstGeom prst="rect">
            <a:avLst/>
          </a:prstGeom>
          <a:noFill/>
          <a:ln w="34925">
            <a:solidFill>
              <a:srgbClr val="FF0000"/>
            </a:solidFill>
          </a:ln>
        </p:spPr>
        <p:txBody>
          <a:bodyPr wrap="square" rtlCol="0">
            <a:spAutoFit/>
          </a:bodyPr>
          <a:lstStyle/>
          <a:p>
            <a:pPr algn="ctr"/>
            <a:r>
              <a:rPr lang="en-GB" dirty="0"/>
              <a:t>Behaviour</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531429" y="3476600"/>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5117068"/>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521007" y="3476600"/>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6863950" y="1918861"/>
            <a:ext cx="1654343" cy="369332"/>
          </a:xfrm>
          <a:prstGeom prst="rect">
            <a:avLst/>
          </a:prstGeom>
          <a:noFill/>
          <a:ln w="34925">
            <a:solidFill>
              <a:srgbClr val="92D050"/>
            </a:solidFill>
          </a:ln>
        </p:spPr>
        <p:txBody>
          <a:bodyPr wrap="square" rtlCol="0">
            <a:spAutoFit/>
          </a:bodyPr>
          <a:lstStyle/>
          <a:p>
            <a:pPr algn="ctr"/>
            <a:r>
              <a:rPr lang="en-GB" dirty="0"/>
              <a:t>Trigger</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5618962" y="2357286"/>
            <a:ext cx="954076" cy="40587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585788" y="956267"/>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sp>
        <p:nvSpPr>
          <p:cNvPr id="16" name="TextBox 15">
            <a:extLst>
              <a:ext uri="{FF2B5EF4-FFF2-40B4-BE49-F238E27FC236}">
                <a16:creationId xmlns:a16="http://schemas.microsoft.com/office/drawing/2014/main" id="{AC0F230D-41F6-4216-BB39-06AC51DC7D2F}"/>
              </a:ext>
            </a:extLst>
          </p:cNvPr>
          <p:cNvSpPr txBox="1"/>
          <p:nvPr/>
        </p:nvSpPr>
        <p:spPr>
          <a:xfrm>
            <a:off x="2842759" y="1842937"/>
            <a:ext cx="1654343" cy="923330"/>
          </a:xfrm>
          <a:prstGeom prst="rect">
            <a:avLst/>
          </a:prstGeom>
          <a:solidFill>
            <a:srgbClr val="0070C0"/>
          </a:solidFill>
          <a:ln w="34925">
            <a:solidFill>
              <a:schemeClr val="accent1"/>
            </a:solidFill>
          </a:ln>
        </p:spPr>
        <p:txBody>
          <a:bodyPr wrap="square" rtlCol="0">
            <a:spAutoFit/>
          </a:bodyPr>
          <a:lstStyle/>
          <a:p>
            <a:pPr algn="ctr"/>
            <a:r>
              <a:rPr lang="en-GB" b="1" dirty="0">
                <a:solidFill>
                  <a:schemeClr val="bg1"/>
                </a:solidFill>
              </a:rPr>
              <a:t>Exercise 1 – generating alternatives</a:t>
            </a:r>
          </a:p>
        </p:txBody>
      </p:sp>
      <p:sp>
        <p:nvSpPr>
          <p:cNvPr id="18" name="TextBox 17">
            <a:extLst>
              <a:ext uri="{FF2B5EF4-FFF2-40B4-BE49-F238E27FC236}">
                <a16:creationId xmlns:a16="http://schemas.microsoft.com/office/drawing/2014/main" id="{3455BB48-8027-4312-BF1A-09E75AEA609B}"/>
              </a:ext>
            </a:extLst>
          </p:cNvPr>
          <p:cNvSpPr txBox="1"/>
          <p:nvPr/>
        </p:nvSpPr>
        <p:spPr>
          <a:xfrm>
            <a:off x="1188416" y="5315480"/>
            <a:ext cx="1654343" cy="923330"/>
          </a:xfrm>
          <a:prstGeom prst="rect">
            <a:avLst/>
          </a:prstGeom>
          <a:solidFill>
            <a:srgbClr val="FF0000"/>
          </a:solidFill>
          <a:ln w="34925">
            <a:solidFill>
              <a:srgbClr val="FF0000"/>
            </a:solidFill>
          </a:ln>
        </p:spPr>
        <p:txBody>
          <a:bodyPr wrap="square" rtlCol="0">
            <a:spAutoFit/>
          </a:bodyPr>
          <a:lstStyle/>
          <a:p>
            <a:pPr algn="ctr"/>
            <a:r>
              <a:rPr lang="en-GB" b="1" dirty="0">
                <a:solidFill>
                  <a:schemeClr val="bg1"/>
                </a:solidFill>
              </a:rPr>
              <a:t>Exercise 2 – changing behaviour</a:t>
            </a:r>
          </a:p>
        </p:txBody>
      </p:sp>
    </p:spTree>
    <p:extLst>
      <p:ext uri="{BB962C8B-B14F-4D97-AF65-F5344CB8AC3E}">
        <p14:creationId xmlns:p14="http://schemas.microsoft.com/office/powerpoint/2010/main" val="173887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334294" y="2104775"/>
            <a:ext cx="9144000" cy="3632146"/>
          </a:xfrm>
        </p:spPr>
        <p:txBody>
          <a:bodyPr>
            <a:normAutofit/>
          </a:bodyPr>
          <a:lstStyle/>
          <a:p>
            <a:r>
              <a:rPr lang="en-GB" dirty="0"/>
              <a:t>Look back at your earlier thoughts feelings and behaviours map, was your behaviour an active or passive behaviour in response to your trigger?</a:t>
            </a:r>
          </a:p>
          <a:p>
            <a:endParaRPr lang="en-GB" dirty="0"/>
          </a:p>
          <a:p>
            <a:pPr algn="l"/>
            <a:r>
              <a:rPr lang="en-GB" dirty="0"/>
              <a:t>Using your hand out (3) in your groups of 3-4, consider:</a:t>
            </a:r>
          </a:p>
          <a:p>
            <a:pPr algn="l"/>
            <a:endParaRPr lang="en-GB" dirty="0"/>
          </a:p>
          <a:p>
            <a:pPr marL="342900" indent="-342900" algn="l">
              <a:buFont typeface="Arial" panose="020B0604020202020204" pitchFamily="34" charset="0"/>
              <a:buChar char="•"/>
            </a:pPr>
            <a:r>
              <a:rPr lang="en-GB" dirty="0"/>
              <a:t>What was the function of what you were doing?</a:t>
            </a:r>
          </a:p>
          <a:p>
            <a:pPr marL="800100" lvl="1" indent="-342900" algn="l">
              <a:buFont typeface="Arial" panose="020B0604020202020204" pitchFamily="34" charset="0"/>
              <a:buChar char="•"/>
            </a:pPr>
            <a:r>
              <a:rPr lang="en-GB" dirty="0"/>
              <a:t>What was your intention in this behaviour?</a:t>
            </a:r>
          </a:p>
          <a:p>
            <a:pPr marL="800100" lvl="1" indent="-342900" algn="l">
              <a:buFont typeface="Arial" panose="020B0604020202020204" pitchFamily="34" charset="0"/>
              <a:buChar char="•"/>
            </a:pPr>
            <a:r>
              <a:rPr lang="en-GB" dirty="0"/>
              <a:t>What were the possible unintended consequences of this?</a:t>
            </a:r>
          </a:p>
          <a:p>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53CFB77F-0B0B-436D-A4E1-1EDCA57C6B8E}"/>
              </a:ext>
            </a:extLst>
          </p:cNvPr>
          <p:cNvSpPr>
            <a:spLocks noGrp="1"/>
          </p:cNvSpPr>
          <p:nvPr>
            <p:ph type="ctrTitle"/>
          </p:nvPr>
        </p:nvSpPr>
        <p:spPr>
          <a:xfrm>
            <a:off x="2882019" y="733229"/>
            <a:ext cx="6158630" cy="866971"/>
          </a:xfrm>
        </p:spPr>
        <p:txBody>
          <a:bodyPr>
            <a:normAutofit fontScale="90000"/>
          </a:bodyPr>
          <a:lstStyle/>
          <a:p>
            <a:r>
              <a:rPr lang="en-GB" sz="4000" dirty="0">
                <a:solidFill>
                  <a:schemeClr val="accent1">
                    <a:lumMod val="75000"/>
                  </a:schemeClr>
                </a:solidFill>
              </a:rPr>
              <a:t>Skills Practice  2 – changing behaviour</a:t>
            </a:r>
          </a:p>
        </p:txBody>
      </p:sp>
    </p:spTree>
    <p:extLst>
      <p:ext uri="{BB962C8B-B14F-4D97-AF65-F5344CB8AC3E}">
        <p14:creationId xmlns:p14="http://schemas.microsoft.com/office/powerpoint/2010/main" val="2485207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417523"/>
            <a:ext cx="9144000" cy="2840277"/>
          </a:xfrm>
        </p:spPr>
        <p:txBody>
          <a:bodyPr>
            <a:normAutofit/>
          </a:bodyPr>
          <a:lstStyle/>
          <a:p>
            <a:r>
              <a:rPr lang="en-GB" dirty="0"/>
              <a:t>If we act in a way that means or thoughts are true, how will we experience change within these thoughts? </a:t>
            </a:r>
          </a:p>
          <a:p>
            <a:endParaRPr lang="en-GB" dirty="0"/>
          </a:p>
          <a:p>
            <a:r>
              <a:rPr lang="en-GB" dirty="0"/>
              <a:t>The key to cognitive change or your self critical thoughts is actually behaviour change. When you ‘do’ differently in response to your thought rather than engaging in them, what new information could you learn about yourself?</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A5AD7329-670D-4D87-9171-B21281A43790}"/>
              </a:ext>
            </a:extLst>
          </p:cNvPr>
          <p:cNvSpPr>
            <a:spLocks noGrp="1"/>
          </p:cNvSpPr>
          <p:nvPr>
            <p:ph type="ctrTitle"/>
          </p:nvPr>
        </p:nvSpPr>
        <p:spPr>
          <a:xfrm>
            <a:off x="1389335" y="1041954"/>
            <a:ext cx="9144000" cy="704133"/>
          </a:xfrm>
        </p:spPr>
        <p:txBody>
          <a:bodyPr>
            <a:normAutofit/>
          </a:bodyPr>
          <a:lstStyle/>
          <a:p>
            <a:r>
              <a:rPr lang="en-GB" sz="4000" dirty="0">
                <a:solidFill>
                  <a:schemeClr val="accent1">
                    <a:lumMod val="50000"/>
                  </a:schemeClr>
                </a:solidFill>
              </a:rPr>
              <a:t>The importance of behaviours</a:t>
            </a:r>
          </a:p>
        </p:txBody>
      </p:sp>
    </p:spTree>
    <p:extLst>
      <p:ext uri="{BB962C8B-B14F-4D97-AF65-F5344CB8AC3E}">
        <p14:creationId xmlns:p14="http://schemas.microsoft.com/office/powerpoint/2010/main" val="4270395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417523"/>
            <a:ext cx="9144000" cy="2840277"/>
          </a:xfrm>
        </p:spPr>
        <p:txBody>
          <a:bodyPr>
            <a:normAutofit fontScale="70000" lnSpcReduction="20000"/>
          </a:bodyPr>
          <a:lstStyle/>
          <a:p>
            <a:r>
              <a:rPr lang="en-GB" dirty="0"/>
              <a:t>In your groups of 3-4, using handout 4, make a list of behavioural changes you could make to help alter your self critical thoughts. They could be small-big changes you think you can make</a:t>
            </a:r>
          </a:p>
          <a:p>
            <a:r>
              <a:rPr lang="en-GB" dirty="0"/>
              <a:t>What will you do differently?</a:t>
            </a:r>
          </a:p>
          <a:p>
            <a:r>
              <a:rPr lang="en-GB" dirty="0"/>
              <a:t>Can you schedule in new behaviours e.g. if you are not overworking yourself what else will you be doing</a:t>
            </a:r>
          </a:p>
          <a:p>
            <a:r>
              <a:rPr lang="en-GB" dirty="0"/>
              <a:t>If you want to stop procrastinating what will you do differently to alter this?</a:t>
            </a:r>
          </a:p>
          <a:p>
            <a:endParaRPr lang="en-GB" dirty="0"/>
          </a:p>
          <a:p>
            <a:r>
              <a:rPr lang="en-GB" dirty="0"/>
              <a:t>Think of how you will do it, when, and for how long will you do it?</a:t>
            </a:r>
          </a:p>
          <a:p>
            <a:endParaRPr lang="en-GB" dirty="0"/>
          </a:p>
          <a:p>
            <a:r>
              <a:rPr lang="en-GB" dirty="0"/>
              <a:t>In one months time, record the outcome of any changes (on your handout to fill in)</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A5AD7329-670D-4D87-9171-B21281A43790}"/>
              </a:ext>
            </a:extLst>
          </p:cNvPr>
          <p:cNvSpPr>
            <a:spLocks noGrp="1"/>
          </p:cNvSpPr>
          <p:nvPr>
            <p:ph type="ctrTitle"/>
          </p:nvPr>
        </p:nvSpPr>
        <p:spPr>
          <a:xfrm>
            <a:off x="1389335" y="1041954"/>
            <a:ext cx="9144000" cy="704133"/>
          </a:xfrm>
        </p:spPr>
        <p:txBody>
          <a:bodyPr>
            <a:normAutofit/>
          </a:bodyPr>
          <a:lstStyle/>
          <a:p>
            <a:r>
              <a:rPr lang="en-GB" sz="4000" dirty="0">
                <a:solidFill>
                  <a:schemeClr val="accent1">
                    <a:lumMod val="50000"/>
                  </a:schemeClr>
                </a:solidFill>
              </a:rPr>
              <a:t>Homework: Goal Setting</a:t>
            </a:r>
          </a:p>
        </p:txBody>
      </p:sp>
    </p:spTree>
    <p:extLst>
      <p:ext uri="{BB962C8B-B14F-4D97-AF65-F5344CB8AC3E}">
        <p14:creationId xmlns:p14="http://schemas.microsoft.com/office/powerpoint/2010/main" val="405074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626302" y="2417523"/>
            <a:ext cx="5060514" cy="4070959"/>
          </a:xfrm>
        </p:spPr>
        <p:txBody>
          <a:bodyPr>
            <a:normAutofit/>
          </a:bodyPr>
          <a:lstStyle/>
          <a:p>
            <a:r>
              <a:rPr lang="en-GB" dirty="0"/>
              <a:t>Teacher 1)</a:t>
            </a:r>
          </a:p>
          <a:p>
            <a:r>
              <a:rPr lang="en-GB" dirty="0"/>
              <a:t> Over critical, tells you that you are useless, harsh</a:t>
            </a:r>
          </a:p>
          <a:p>
            <a:endParaRPr lang="en-GB" dirty="0"/>
          </a:p>
          <a:p>
            <a:endParaRPr lang="en-GB" dirty="0"/>
          </a:p>
          <a:p>
            <a:endParaRPr lang="en-GB" dirty="0"/>
          </a:p>
          <a:p>
            <a:r>
              <a:rPr lang="en-GB" dirty="0"/>
              <a:t>Teacher 2)</a:t>
            </a:r>
          </a:p>
          <a:p>
            <a:r>
              <a:rPr lang="en-GB" dirty="0"/>
              <a:t> Kind, supportive and encouraging </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A5AD7329-670D-4D87-9171-B21281A43790}"/>
              </a:ext>
            </a:extLst>
          </p:cNvPr>
          <p:cNvSpPr>
            <a:spLocks noGrp="1"/>
          </p:cNvSpPr>
          <p:nvPr>
            <p:ph type="ctrTitle"/>
          </p:nvPr>
        </p:nvSpPr>
        <p:spPr>
          <a:xfrm>
            <a:off x="1618440" y="1068430"/>
            <a:ext cx="9144000" cy="704133"/>
          </a:xfrm>
        </p:spPr>
        <p:txBody>
          <a:bodyPr>
            <a:normAutofit/>
          </a:bodyPr>
          <a:lstStyle/>
          <a:p>
            <a:r>
              <a:rPr lang="en-GB" sz="4000" dirty="0">
                <a:solidFill>
                  <a:schemeClr val="accent1">
                    <a:lumMod val="50000"/>
                  </a:schemeClr>
                </a:solidFill>
              </a:rPr>
              <a:t>Which teacher would you choose?</a:t>
            </a:r>
          </a:p>
        </p:txBody>
      </p:sp>
      <p:pic>
        <p:nvPicPr>
          <p:cNvPr id="5" name="Picture 4" descr="A person wearing a suit and tie&#10;&#10;Description automatically generated">
            <a:extLst>
              <a:ext uri="{FF2B5EF4-FFF2-40B4-BE49-F238E27FC236}">
                <a16:creationId xmlns:a16="http://schemas.microsoft.com/office/drawing/2014/main" id="{6AAD0670-0E3D-4BBC-A63C-B534DC9356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19630" y="1731842"/>
            <a:ext cx="3753930" cy="2289013"/>
          </a:xfrm>
          <a:prstGeom prst="rect">
            <a:avLst/>
          </a:prstGeom>
        </p:spPr>
      </p:pic>
      <p:pic>
        <p:nvPicPr>
          <p:cNvPr id="9" name="Picture 8" descr="A person smiling for the camera&#10;&#10;Description automatically generated">
            <a:extLst>
              <a:ext uri="{FF2B5EF4-FFF2-40B4-BE49-F238E27FC236}">
                <a16:creationId xmlns:a16="http://schemas.microsoft.com/office/drawing/2014/main" id="{FCDB9CCC-EB61-4F94-82C6-C900F3D2DEF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19630" y="4283902"/>
            <a:ext cx="3753930" cy="2055570"/>
          </a:xfrm>
          <a:prstGeom prst="rect">
            <a:avLst/>
          </a:prstGeom>
        </p:spPr>
      </p:pic>
    </p:spTree>
    <p:extLst>
      <p:ext uri="{BB962C8B-B14F-4D97-AF65-F5344CB8AC3E}">
        <p14:creationId xmlns:p14="http://schemas.microsoft.com/office/powerpoint/2010/main" val="4239866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A5AD7329-670D-4D87-9171-B21281A43790}"/>
              </a:ext>
            </a:extLst>
          </p:cNvPr>
          <p:cNvSpPr>
            <a:spLocks noGrp="1"/>
          </p:cNvSpPr>
          <p:nvPr>
            <p:ph type="ctrTitle"/>
          </p:nvPr>
        </p:nvSpPr>
        <p:spPr>
          <a:xfrm>
            <a:off x="1389335" y="1041954"/>
            <a:ext cx="9144000" cy="704133"/>
          </a:xfrm>
        </p:spPr>
        <p:txBody>
          <a:bodyPr>
            <a:normAutofit/>
          </a:bodyPr>
          <a:lstStyle/>
          <a:p>
            <a:r>
              <a:rPr lang="en-GB" sz="4000" dirty="0">
                <a:solidFill>
                  <a:schemeClr val="accent1">
                    <a:lumMod val="50000"/>
                  </a:schemeClr>
                </a:solidFill>
              </a:rPr>
              <a:t>Choosing to do different</a:t>
            </a:r>
          </a:p>
        </p:txBody>
      </p:sp>
      <p:pic>
        <p:nvPicPr>
          <p:cNvPr id="8" name="Picture 7" descr="A body of water&#10;&#10;Description automatically generated">
            <a:extLst>
              <a:ext uri="{FF2B5EF4-FFF2-40B4-BE49-F238E27FC236}">
                <a16:creationId xmlns:a16="http://schemas.microsoft.com/office/drawing/2014/main" id="{E7B3C220-AD54-4878-A7A2-BCFD204812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86000" y="2124629"/>
            <a:ext cx="7620000" cy="3048000"/>
          </a:xfrm>
          <a:prstGeom prst="rect">
            <a:avLst/>
          </a:prstGeom>
        </p:spPr>
      </p:pic>
      <p:sp>
        <p:nvSpPr>
          <p:cNvPr id="9" name="TextBox 8">
            <a:extLst>
              <a:ext uri="{FF2B5EF4-FFF2-40B4-BE49-F238E27FC236}">
                <a16:creationId xmlns:a16="http://schemas.microsoft.com/office/drawing/2014/main" id="{01650EF1-AE8C-44E3-ADD8-A67022EEE758}"/>
              </a:ext>
            </a:extLst>
          </p:cNvPr>
          <p:cNvSpPr txBox="1"/>
          <p:nvPr/>
        </p:nvSpPr>
        <p:spPr>
          <a:xfrm>
            <a:off x="1473597" y="5492880"/>
            <a:ext cx="9244806" cy="646331"/>
          </a:xfrm>
          <a:prstGeom prst="rect">
            <a:avLst/>
          </a:prstGeom>
          <a:noFill/>
        </p:spPr>
        <p:txBody>
          <a:bodyPr wrap="square" rtlCol="0">
            <a:spAutoFit/>
          </a:bodyPr>
          <a:lstStyle/>
          <a:p>
            <a:pPr algn="ctr"/>
            <a:r>
              <a:rPr lang="en-GB" dirty="0"/>
              <a:t>Your self critical thoughts are like a river. You can either dive in and follow them, or stand on the bank and watch them go by</a:t>
            </a:r>
          </a:p>
        </p:txBody>
      </p:sp>
    </p:spTree>
    <p:extLst>
      <p:ext uri="{BB962C8B-B14F-4D97-AF65-F5344CB8AC3E}">
        <p14:creationId xmlns:p14="http://schemas.microsoft.com/office/powerpoint/2010/main" val="5412521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3999" y="2154477"/>
            <a:ext cx="9144000" cy="3403948"/>
          </a:xfrm>
        </p:spPr>
        <p:txBody>
          <a:bodyPr/>
          <a:lstStyle/>
          <a:p>
            <a:pPr marL="342900" indent="-342900" algn="l">
              <a:buFont typeface="Arial" panose="020B0604020202020204" pitchFamily="34" charset="0"/>
              <a:buChar char="•"/>
            </a:pPr>
            <a:r>
              <a:rPr lang="en-GB" dirty="0"/>
              <a:t>Thoughts are automatic, we cannot control what enters our head but we can change our response to them</a:t>
            </a:r>
          </a:p>
          <a:p>
            <a:pPr marL="342900" indent="-342900" algn="l">
              <a:buFont typeface="Arial" panose="020B0604020202020204" pitchFamily="34" charset="0"/>
              <a:buChar char="•"/>
            </a:pPr>
            <a:r>
              <a:rPr lang="en-GB" dirty="0"/>
              <a:t>Self critical thoughts may have a function and get you to behave in a certain way. We can change behaviours</a:t>
            </a:r>
          </a:p>
          <a:p>
            <a:pPr marL="342900" indent="-342900" algn="l">
              <a:buFont typeface="Arial" panose="020B0604020202020204" pitchFamily="34" charset="0"/>
              <a:buChar char="•"/>
            </a:pPr>
            <a:r>
              <a:rPr lang="en-GB" dirty="0"/>
              <a:t>The way to deal with self critical thoughts is not through more criticism, a response needs to be supportive and encouraging</a:t>
            </a:r>
          </a:p>
          <a:p>
            <a:pPr marL="342900" indent="-342900" algn="l">
              <a:buFont typeface="Arial" panose="020B0604020202020204" pitchFamily="34" charset="0"/>
              <a:buChar char="•"/>
            </a:pPr>
            <a:r>
              <a:rPr lang="en-GB" dirty="0"/>
              <a:t>We can chose not to engage in self critical thoughts</a:t>
            </a:r>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extBox 6">
            <a:extLst>
              <a:ext uri="{FF2B5EF4-FFF2-40B4-BE49-F238E27FC236}">
                <a16:creationId xmlns:a16="http://schemas.microsoft.com/office/drawing/2014/main" id="{20FC5F13-1AB6-4F62-899D-2C2D6B3A13F4}"/>
              </a:ext>
            </a:extLst>
          </p:cNvPr>
          <p:cNvSpPr txBox="1"/>
          <p:nvPr/>
        </p:nvSpPr>
        <p:spPr>
          <a:xfrm>
            <a:off x="3809999" y="541337"/>
            <a:ext cx="4572000" cy="707886"/>
          </a:xfrm>
          <a:prstGeom prst="rect">
            <a:avLst/>
          </a:prstGeom>
          <a:noFill/>
        </p:spPr>
        <p:txBody>
          <a:bodyPr wrap="square" rtlCol="0">
            <a:spAutoFit/>
          </a:bodyPr>
          <a:lstStyle/>
          <a:p>
            <a:pPr algn="ctr"/>
            <a:r>
              <a:rPr lang="en-GB" sz="4000" dirty="0">
                <a:solidFill>
                  <a:schemeClr val="accent1">
                    <a:lumMod val="50000"/>
                  </a:schemeClr>
                </a:solidFill>
              </a:rPr>
              <a:t>Key Messages</a:t>
            </a:r>
          </a:p>
        </p:txBody>
      </p:sp>
    </p:spTree>
    <p:extLst>
      <p:ext uri="{BB962C8B-B14F-4D97-AF65-F5344CB8AC3E}">
        <p14:creationId xmlns:p14="http://schemas.microsoft.com/office/powerpoint/2010/main" val="275045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5" name="Content Placeholder 2">
            <a:extLst>
              <a:ext uri="{FF2B5EF4-FFF2-40B4-BE49-F238E27FC236}">
                <a16:creationId xmlns:a16="http://schemas.microsoft.com/office/drawing/2014/main" id="{52A91299-D624-47E8-9966-1169ACCB73FF}"/>
              </a:ext>
            </a:extLst>
          </p:cNvPr>
          <p:cNvSpPr txBox="1">
            <a:spLocks noGrp="1"/>
          </p:cNvSpPr>
          <p:nvPr>
            <p:ph type="ctrTitle"/>
          </p:nvPr>
        </p:nvSpPr>
        <p:spPr>
          <a:xfrm>
            <a:off x="885173" y="3012696"/>
            <a:ext cx="9144000" cy="2387600"/>
          </a:xfrm>
          <a:prstGeom prst="rect">
            <a:avLst/>
          </a:prstGeom>
        </p:spPr>
        <p:txBody>
          <a:bodyPr vert="horz" lIns="91440" tIns="45720" rIns="91440" bIns="45720" rtlCol="0">
            <a:normAutofit fontScale="9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GB" dirty="0"/>
              <a:t>The workshops are designed to be skills-focussed, rather than problem-centred. However, if any of today’s discussion or exercises cause you to experience distress, you may wish to pursue further support</a:t>
            </a:r>
            <a:br>
              <a:rPr lang="en-GB" dirty="0"/>
            </a:br>
            <a:br>
              <a:rPr lang="en-GB" dirty="0"/>
            </a:br>
            <a:r>
              <a:rPr lang="en-GB" dirty="0"/>
              <a:t>Full details can be found in the supporting information you received before this workshop:</a:t>
            </a:r>
            <a:br>
              <a:rPr lang="en-GB" dirty="0"/>
            </a:br>
            <a:br>
              <a:rPr lang="en-GB" dirty="0"/>
            </a:br>
            <a:r>
              <a:rPr lang="en-GB" dirty="0"/>
              <a:t>- Accessing the Student Health and Wellbeing Service</a:t>
            </a:r>
            <a:br>
              <a:rPr lang="en-GB" dirty="0"/>
            </a:br>
            <a:r>
              <a:rPr lang="en-GB" dirty="0"/>
              <a:t>- Listening services such as the Nightline and the Samaritans</a:t>
            </a:r>
            <a:br>
              <a:rPr lang="en-GB" dirty="0"/>
            </a:br>
            <a:r>
              <a:rPr lang="en-GB" dirty="0"/>
              <a:t>- How to access evidence-based therapy through the NHS</a:t>
            </a:r>
          </a:p>
        </p:txBody>
      </p:sp>
      <p:sp>
        <p:nvSpPr>
          <p:cNvPr id="7" name="Title 1">
            <a:extLst>
              <a:ext uri="{FF2B5EF4-FFF2-40B4-BE49-F238E27FC236}">
                <a16:creationId xmlns:a16="http://schemas.microsoft.com/office/drawing/2014/main" id="{248DA723-8C86-43BF-9522-4E86430062E9}"/>
              </a:ext>
            </a:extLst>
          </p:cNvPr>
          <p:cNvSpPr txBox="1">
            <a:spLocks/>
          </p:cNvSpPr>
          <p:nvPr/>
        </p:nvSpPr>
        <p:spPr>
          <a:xfrm>
            <a:off x="2756822" y="941695"/>
            <a:ext cx="6751093" cy="6439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a:solidFill>
                  <a:schemeClr val="accent1">
                    <a:lumMod val="75000"/>
                  </a:schemeClr>
                </a:solidFill>
              </a:rPr>
              <a:t>Further Support</a:t>
            </a:r>
          </a:p>
        </p:txBody>
      </p:sp>
    </p:spTree>
    <p:extLst>
      <p:ext uri="{BB962C8B-B14F-4D97-AF65-F5344CB8AC3E}">
        <p14:creationId xmlns:p14="http://schemas.microsoft.com/office/powerpoint/2010/main" val="612100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154264"/>
            <a:ext cx="9144000" cy="3626604"/>
          </a:xfrm>
        </p:spPr>
        <p:txBody>
          <a:bodyPr>
            <a:normAutofit/>
          </a:bodyPr>
          <a:lstStyle/>
          <a:p>
            <a:pPr marL="342900" indent="-342900" algn="l">
              <a:buFont typeface="Arial" panose="020B0604020202020204" pitchFamily="34" charset="0"/>
              <a:buChar char="•"/>
            </a:pPr>
            <a:r>
              <a:rPr lang="en-GB" dirty="0"/>
              <a:t>“Notice”</a:t>
            </a:r>
          </a:p>
          <a:p>
            <a:pPr marL="342900" indent="-342900" algn="l">
              <a:buFont typeface="Arial" panose="020B0604020202020204" pitchFamily="34" charset="0"/>
              <a:buChar char="•"/>
            </a:pPr>
            <a:r>
              <a:rPr lang="en-GB" dirty="0"/>
              <a:t>Using your handouts, throughout the week use the blank vicious cycle diagrams to record your thoughts, feelings and behaviours when you notice you are stressed, upset, anxious etc</a:t>
            </a:r>
          </a:p>
          <a:p>
            <a:pPr marL="342900" indent="-342900" algn="l">
              <a:buFont typeface="Arial" panose="020B0604020202020204" pitchFamily="34" charset="0"/>
              <a:buChar char="•"/>
            </a:pPr>
            <a:r>
              <a:rPr lang="en-GB" dirty="0"/>
              <a:t>Label your thought with a possible unhelpful pattern type</a:t>
            </a:r>
          </a:p>
          <a:p>
            <a:pPr marL="342900" indent="-342900" algn="l">
              <a:buFont typeface="Arial" panose="020B0604020202020204" pitchFamily="34" charset="0"/>
              <a:buChar char="•"/>
            </a:pPr>
            <a:r>
              <a:rPr lang="en-GB" dirty="0"/>
              <a:t>Ask yourself, was your behaviour helpful, and did it work?</a:t>
            </a:r>
          </a:p>
          <a:p>
            <a:pPr marL="342900" indent="-342900" algn="l">
              <a:buFont typeface="Arial" panose="020B0604020202020204" pitchFamily="34" charset="0"/>
              <a:buChar char="•"/>
            </a:pPr>
            <a:r>
              <a:rPr lang="en-GB" dirty="0"/>
              <a:t>Try to complete the exercises live, in the moment your thoughts, feelings and behaviours are occurring</a:t>
            </a:r>
          </a:p>
          <a:p>
            <a:pPr marL="342900" indent="-342900" algn="l">
              <a:buFont typeface="Arial" panose="020B0604020202020204" pitchFamily="34" charset="0"/>
              <a:buChar char="•"/>
            </a:pPr>
            <a:endParaRPr lang="en-GB" dirty="0"/>
          </a:p>
          <a:p>
            <a:pPr algn="l"/>
            <a:endParaRPr lang="en-GB" dirty="0"/>
          </a:p>
          <a:p>
            <a:pPr marL="342900" indent="-342900" algn="l">
              <a:buFont typeface="Arial" panose="020B0604020202020204" pitchFamily="34" charset="0"/>
              <a:buChar char="•"/>
            </a:pPr>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236C05AE-FD70-4911-B767-AC3D515FEE0A}"/>
              </a:ext>
            </a:extLst>
          </p:cNvPr>
          <p:cNvSpPr>
            <a:spLocks noGrp="1"/>
          </p:cNvSpPr>
          <p:nvPr>
            <p:ph type="ctrTitle"/>
          </p:nvPr>
        </p:nvSpPr>
        <p:spPr>
          <a:xfrm>
            <a:off x="2882019" y="733229"/>
            <a:ext cx="6158630" cy="866971"/>
          </a:xfrm>
        </p:spPr>
        <p:txBody>
          <a:bodyPr>
            <a:normAutofit/>
          </a:bodyPr>
          <a:lstStyle/>
          <a:p>
            <a:r>
              <a:rPr lang="en-GB" sz="4000" dirty="0">
                <a:solidFill>
                  <a:schemeClr val="accent1">
                    <a:lumMod val="75000"/>
                  </a:schemeClr>
                </a:solidFill>
              </a:rPr>
              <a:t>Homework Set Last Week</a:t>
            </a:r>
          </a:p>
        </p:txBody>
      </p:sp>
    </p:spTree>
    <p:extLst>
      <p:ext uri="{BB962C8B-B14F-4D97-AF65-F5344CB8AC3E}">
        <p14:creationId xmlns:p14="http://schemas.microsoft.com/office/powerpoint/2010/main" val="313445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524000" y="2154264"/>
            <a:ext cx="9144000" cy="3626604"/>
          </a:xfrm>
        </p:spPr>
        <p:txBody>
          <a:bodyPr>
            <a:normAutofit/>
          </a:bodyPr>
          <a:lstStyle/>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7" name="Title 1">
            <a:extLst>
              <a:ext uri="{FF2B5EF4-FFF2-40B4-BE49-F238E27FC236}">
                <a16:creationId xmlns:a16="http://schemas.microsoft.com/office/drawing/2014/main" id="{236C05AE-FD70-4911-B767-AC3D515FEE0A}"/>
              </a:ext>
            </a:extLst>
          </p:cNvPr>
          <p:cNvSpPr>
            <a:spLocks noGrp="1"/>
          </p:cNvSpPr>
          <p:nvPr>
            <p:ph type="ctrTitle"/>
          </p:nvPr>
        </p:nvSpPr>
        <p:spPr>
          <a:xfrm>
            <a:off x="2882019" y="733229"/>
            <a:ext cx="6158630" cy="866971"/>
          </a:xfrm>
        </p:spPr>
        <p:txBody>
          <a:bodyPr>
            <a:normAutofit/>
          </a:bodyPr>
          <a:lstStyle/>
          <a:p>
            <a:r>
              <a:rPr lang="en-GB" sz="4000" dirty="0">
                <a:solidFill>
                  <a:schemeClr val="accent1">
                    <a:lumMod val="75000"/>
                  </a:schemeClr>
                </a:solidFill>
              </a:rPr>
              <a:t>Homework Review</a:t>
            </a:r>
          </a:p>
        </p:txBody>
      </p:sp>
      <p:sp>
        <p:nvSpPr>
          <p:cNvPr id="2" name="TextBox 1">
            <a:extLst>
              <a:ext uri="{FF2B5EF4-FFF2-40B4-BE49-F238E27FC236}">
                <a16:creationId xmlns:a16="http://schemas.microsoft.com/office/drawing/2014/main" id="{1529B9CD-0CA9-4975-88AC-DBBACE394C80}"/>
              </a:ext>
            </a:extLst>
          </p:cNvPr>
          <p:cNvSpPr txBox="1"/>
          <p:nvPr/>
        </p:nvSpPr>
        <p:spPr>
          <a:xfrm>
            <a:off x="1623377" y="1887826"/>
            <a:ext cx="8675914" cy="2954655"/>
          </a:xfrm>
          <a:prstGeom prst="rect">
            <a:avLst/>
          </a:prstGeom>
          <a:noFill/>
        </p:spPr>
        <p:txBody>
          <a:bodyPr wrap="square" rtlCol="0">
            <a:spAutoFit/>
          </a:bodyPr>
          <a:lstStyle/>
          <a:p>
            <a:pPr marL="285750" indent="-285750">
              <a:buFont typeface="Arial" panose="020B0604020202020204" pitchFamily="34" charset="0"/>
              <a:buChar char="•"/>
            </a:pPr>
            <a:r>
              <a:rPr lang="en-GB" sz="2400" dirty="0"/>
              <a:t>Were you able to complete the task?</a:t>
            </a:r>
          </a:p>
          <a:p>
            <a:pPr marL="285750" indent="-285750">
              <a:buFont typeface="Arial" panose="020B0604020202020204" pitchFamily="34" charset="0"/>
              <a:buChar char="•"/>
            </a:pPr>
            <a:r>
              <a:rPr lang="en-GB" sz="2400" dirty="0"/>
              <a:t>For those who are comfortable to share, can you reflect on your experience of the homework</a:t>
            </a:r>
          </a:p>
          <a:p>
            <a:endParaRPr lang="en-GB" sz="2400" dirty="0"/>
          </a:p>
          <a:p>
            <a:pPr marL="285750" indent="-285750">
              <a:buFont typeface="Arial" panose="020B0604020202020204" pitchFamily="34" charset="0"/>
              <a:buChar char="•"/>
            </a:pPr>
            <a:r>
              <a:rPr lang="en-GB" sz="2400" dirty="0"/>
              <a:t>What happened?</a:t>
            </a:r>
          </a:p>
          <a:p>
            <a:pPr marL="285750" indent="-285750">
              <a:buFont typeface="Arial" panose="020B0604020202020204" pitchFamily="34" charset="0"/>
              <a:buChar char="•"/>
            </a:pPr>
            <a:r>
              <a:rPr lang="en-GB" sz="2400" dirty="0"/>
              <a:t>What was it like?</a:t>
            </a:r>
          </a:p>
          <a:p>
            <a:pPr marL="285750" indent="-285750">
              <a:buFont typeface="Arial" panose="020B0604020202020204" pitchFamily="34" charset="0"/>
              <a:buChar char="•"/>
            </a:pPr>
            <a:r>
              <a:rPr lang="en-GB" sz="2400" dirty="0"/>
              <a:t>Did it help?</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016135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389335" y="1041954"/>
            <a:ext cx="9144000" cy="795338"/>
          </a:xfrm>
        </p:spPr>
        <p:txBody>
          <a:bodyPr>
            <a:noAutofit/>
          </a:bodyPr>
          <a:lstStyle/>
          <a:p>
            <a:r>
              <a:rPr lang="en-GB" sz="4000" dirty="0">
                <a:solidFill>
                  <a:schemeClr val="accent1">
                    <a:lumMod val="75000"/>
                  </a:schemeClr>
                </a:solidFill>
              </a:rPr>
              <a:t>Goals for Today</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1334294" y="2194903"/>
            <a:ext cx="9144000" cy="2935804"/>
          </a:xfrm>
        </p:spPr>
        <p:txBody>
          <a:bodyPr>
            <a:normAutofit/>
          </a:bodyPr>
          <a:lstStyle/>
          <a:p>
            <a:pPr marL="342900" indent="-342900" algn="l">
              <a:buFont typeface="Arial" panose="020B0604020202020204" pitchFamily="34" charset="0"/>
              <a:buChar char="•"/>
            </a:pPr>
            <a:r>
              <a:rPr lang="en-GB" dirty="0"/>
              <a:t>Become aware when we get stuck in a vicious cycle of self critical thoughts</a:t>
            </a:r>
          </a:p>
          <a:p>
            <a:pPr algn="l"/>
            <a:r>
              <a:rPr lang="en-GB" dirty="0"/>
              <a:t> </a:t>
            </a:r>
          </a:p>
          <a:p>
            <a:pPr marL="342900" indent="-342900" algn="l">
              <a:buFont typeface="Arial" panose="020B0604020202020204" pitchFamily="34" charset="0"/>
              <a:buChar char="•"/>
            </a:pPr>
            <a:r>
              <a:rPr lang="en-GB" dirty="0"/>
              <a:t>Identifying unhelpful thoughts and generating alternatives</a:t>
            </a:r>
          </a:p>
          <a:p>
            <a:pPr marL="342900" indent="-342900" algn="l">
              <a:buFont typeface="Arial" panose="020B0604020202020204" pitchFamily="34" charset="0"/>
              <a:buChar char="•"/>
            </a:pPr>
            <a:endParaRPr lang="en-GB" dirty="0"/>
          </a:p>
          <a:p>
            <a:pPr marL="342900" indent="-342900" algn="l">
              <a:buFont typeface="Arial" panose="020B0604020202020204" pitchFamily="34" charset="0"/>
              <a:buChar char="•"/>
            </a:pPr>
            <a:r>
              <a:rPr lang="en-GB" dirty="0"/>
              <a:t>Changing behavioural response to self critical thoughts</a:t>
            </a:r>
          </a:p>
          <a:p>
            <a:pPr marL="342900" indent="-342900" algn="l">
              <a:buFont typeface="Arial" panose="020B0604020202020204" pitchFamily="34" charset="0"/>
              <a:buChar char="•"/>
            </a:pPr>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1831598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524000" y="1122363"/>
            <a:ext cx="9144000" cy="1306512"/>
          </a:xfrm>
        </p:spPr>
        <p:txBody>
          <a:bodyPr>
            <a:normAutofit/>
          </a:bodyPr>
          <a:lstStyle/>
          <a:p>
            <a:r>
              <a:rPr lang="en-GB" sz="4000" dirty="0">
                <a:solidFill>
                  <a:schemeClr val="accent1">
                    <a:lumMod val="75000"/>
                  </a:schemeClr>
                </a:solidFill>
              </a:rPr>
              <a:t>Why this workshop for postgraduate students? </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866454" y="2536825"/>
            <a:ext cx="10650876" cy="4007813"/>
          </a:xfrm>
        </p:spPr>
        <p:txBody>
          <a:bodyPr>
            <a:normAutofit fontScale="92500" lnSpcReduction="10000"/>
          </a:bodyPr>
          <a:lstStyle/>
          <a:p>
            <a:pPr algn="l"/>
            <a:r>
              <a:rPr lang="en-GB" dirty="0"/>
              <a:t>To help us design our mind management workshops we ran focus groups with student volunteers to hear their experience of common issues which affected their wellbeing during their studies.</a:t>
            </a:r>
          </a:p>
          <a:p>
            <a:pPr algn="l"/>
            <a:r>
              <a:rPr lang="en-GB" dirty="0"/>
              <a:t>One key theme shared amongst the focus group students was ‘imposter syndrome’. This was described as experiencing thoughts such as “I don’t belong here”. These thoughts were also described as being modified by comparing themselves to others i.e. “they’re doing better than me” – establishing the self critical voice</a:t>
            </a:r>
          </a:p>
          <a:p>
            <a:pPr algn="l"/>
            <a:r>
              <a:rPr lang="en-GB" dirty="0"/>
              <a:t>This was also seen to be common amongst thoughts such as ‘failing’ and ‘not doing good enough’</a:t>
            </a:r>
          </a:p>
          <a:p>
            <a:pPr algn="l"/>
            <a:endParaRPr lang="en-GB" dirty="0"/>
          </a:p>
          <a:p>
            <a:r>
              <a:rPr lang="en-GB" i="1" dirty="0"/>
              <a:t>We hope the following workshop will help you identify your self critical thoughts, understand how they affect you and offer you some solutions to manage critical you</a:t>
            </a:r>
          </a:p>
          <a:p>
            <a:pPr algn="l"/>
            <a:endParaRPr lang="en-GB" dirty="0"/>
          </a:p>
          <a:p>
            <a:pPr algn="l"/>
            <a:endParaRPr lang="en-GB" dirty="0"/>
          </a:p>
          <a:p>
            <a:pPr algn="l"/>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4181241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22ED8-F17D-44D9-BAD2-E0D5601014FA}"/>
              </a:ext>
            </a:extLst>
          </p:cNvPr>
          <p:cNvSpPr>
            <a:spLocks noGrp="1"/>
          </p:cNvSpPr>
          <p:nvPr>
            <p:ph type="ctrTitle"/>
          </p:nvPr>
        </p:nvSpPr>
        <p:spPr>
          <a:xfrm>
            <a:off x="1524000" y="1122363"/>
            <a:ext cx="9144000" cy="1306512"/>
          </a:xfrm>
        </p:spPr>
        <p:txBody>
          <a:bodyPr>
            <a:normAutofit/>
          </a:bodyPr>
          <a:lstStyle/>
          <a:p>
            <a:r>
              <a:rPr lang="en-GB" sz="4000" dirty="0">
                <a:solidFill>
                  <a:schemeClr val="accent1">
                    <a:lumMod val="75000"/>
                  </a:schemeClr>
                </a:solidFill>
              </a:rPr>
              <a:t>Why this workshop for postgraduate students? </a:t>
            </a:r>
          </a:p>
        </p:txBody>
      </p:sp>
      <p:sp>
        <p:nvSpPr>
          <p:cNvPr id="3" name="Subtitle 2">
            <a:extLst>
              <a:ext uri="{FF2B5EF4-FFF2-40B4-BE49-F238E27FC236}">
                <a16:creationId xmlns:a16="http://schemas.microsoft.com/office/drawing/2014/main" id="{8C161671-C9AC-44B5-AA4D-C1CC9F4CF225}"/>
              </a:ext>
            </a:extLst>
          </p:cNvPr>
          <p:cNvSpPr>
            <a:spLocks noGrp="1"/>
          </p:cNvSpPr>
          <p:nvPr>
            <p:ph type="subTitle" idx="1"/>
          </p:nvPr>
        </p:nvSpPr>
        <p:spPr>
          <a:xfrm>
            <a:off x="866454" y="2536825"/>
            <a:ext cx="10650876" cy="4007813"/>
          </a:xfrm>
        </p:spPr>
        <p:txBody>
          <a:bodyPr>
            <a:normAutofit/>
          </a:bodyPr>
          <a:lstStyle/>
          <a:p>
            <a:pPr algn="l"/>
            <a:r>
              <a:rPr lang="en-GB" dirty="0"/>
              <a:t>Student voice/experience – video </a:t>
            </a:r>
          </a:p>
          <a:p>
            <a:pPr algn="l"/>
            <a:endParaRPr lang="en-GB" dirty="0"/>
          </a:p>
          <a:p>
            <a:pPr algn="l"/>
            <a:endParaRPr lang="en-GB" dirty="0"/>
          </a:p>
        </p:txBody>
      </p:sp>
      <p:pic>
        <p:nvPicPr>
          <p:cNvPr id="4" name="Picture 23" descr="Newcastle Master 2">
            <a:extLst>
              <a:ext uri="{FF2B5EF4-FFF2-40B4-BE49-F238E27FC236}">
                <a16:creationId xmlns:a16="http://schemas.microsoft.com/office/drawing/2014/main" id="{65B6232B-230F-4BBF-BD6A-2391A6DC74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icon&#10;&#10;Description automatically generated">
            <a:extLst>
              <a:ext uri="{FF2B5EF4-FFF2-40B4-BE49-F238E27FC236}">
                <a16:creationId xmlns:a16="http://schemas.microsoft.com/office/drawing/2014/main" id="{DF53035C-5587-43B3-8FDE-876E126049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Tree>
    <p:extLst>
      <p:ext uri="{BB962C8B-B14F-4D97-AF65-F5344CB8AC3E}">
        <p14:creationId xmlns:p14="http://schemas.microsoft.com/office/powerpoint/2010/main" val="869515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3" descr="Newcastle Master 2">
            <a:extLst>
              <a:ext uri="{FF2B5EF4-FFF2-40B4-BE49-F238E27FC236}">
                <a16:creationId xmlns:a16="http://schemas.microsoft.com/office/drawing/2014/main" id="{BA2CBBD1-A88D-452B-A747-7E2158E36D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668588"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928933B5-B4C8-4059-ABB7-B5FC8B44D7A6}"/>
              </a:ext>
            </a:extLst>
          </p:cNvPr>
          <p:cNvSpPr txBox="1">
            <a:spLocks/>
          </p:cNvSpPr>
          <p:nvPr/>
        </p:nvSpPr>
        <p:spPr>
          <a:xfrm>
            <a:off x="5579706" y="6457205"/>
            <a:ext cx="6612294" cy="40079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t>Psychological Therapies Training and Research Clinic; School of Psychology</a:t>
            </a:r>
          </a:p>
        </p:txBody>
      </p:sp>
      <p:sp>
        <p:nvSpPr>
          <p:cNvPr id="11" name="TextBox 10">
            <a:extLst>
              <a:ext uri="{FF2B5EF4-FFF2-40B4-BE49-F238E27FC236}">
                <a16:creationId xmlns:a16="http://schemas.microsoft.com/office/drawing/2014/main" id="{27F82763-D481-4C03-A7C8-4EE9CE76387D}"/>
              </a:ext>
            </a:extLst>
          </p:cNvPr>
          <p:cNvSpPr txBox="1"/>
          <p:nvPr/>
        </p:nvSpPr>
        <p:spPr>
          <a:xfrm>
            <a:off x="4627982" y="2957737"/>
            <a:ext cx="1654343" cy="369332"/>
          </a:xfrm>
          <a:prstGeom prst="rect">
            <a:avLst/>
          </a:prstGeom>
          <a:noFill/>
          <a:ln w="34925">
            <a:solidFill>
              <a:schemeClr val="accent1"/>
            </a:solidFill>
          </a:ln>
        </p:spPr>
        <p:txBody>
          <a:bodyPr wrap="square" rtlCol="0">
            <a:spAutoFit/>
          </a:bodyPr>
          <a:lstStyle/>
          <a:p>
            <a:pPr algn="ctr"/>
            <a:r>
              <a:rPr lang="en-GB" dirty="0"/>
              <a:t>Thoughts</a:t>
            </a:r>
          </a:p>
        </p:txBody>
      </p:sp>
      <p:sp>
        <p:nvSpPr>
          <p:cNvPr id="13" name="TextBox 12">
            <a:extLst>
              <a:ext uri="{FF2B5EF4-FFF2-40B4-BE49-F238E27FC236}">
                <a16:creationId xmlns:a16="http://schemas.microsoft.com/office/drawing/2014/main" id="{F726A79E-274C-47F7-B425-414B353B3128}"/>
              </a:ext>
            </a:extLst>
          </p:cNvPr>
          <p:cNvSpPr txBox="1"/>
          <p:nvPr/>
        </p:nvSpPr>
        <p:spPr>
          <a:xfrm>
            <a:off x="6531429" y="4747736"/>
            <a:ext cx="1654343" cy="369332"/>
          </a:xfrm>
          <a:prstGeom prst="rect">
            <a:avLst/>
          </a:prstGeom>
          <a:noFill/>
          <a:ln w="34925">
            <a:solidFill>
              <a:srgbClr val="FFC000"/>
            </a:solidFill>
          </a:ln>
        </p:spPr>
        <p:txBody>
          <a:bodyPr wrap="square" rtlCol="0">
            <a:spAutoFit/>
          </a:bodyPr>
          <a:lstStyle/>
          <a:p>
            <a:pPr algn="ctr"/>
            <a:r>
              <a:rPr lang="en-GB" dirty="0"/>
              <a:t>Emotions</a:t>
            </a:r>
          </a:p>
        </p:txBody>
      </p:sp>
      <p:sp>
        <p:nvSpPr>
          <p:cNvPr id="15" name="TextBox 14">
            <a:extLst>
              <a:ext uri="{FF2B5EF4-FFF2-40B4-BE49-F238E27FC236}">
                <a16:creationId xmlns:a16="http://schemas.microsoft.com/office/drawing/2014/main" id="{284A85E8-4800-4FC7-BF6E-054086063B95}"/>
              </a:ext>
            </a:extLst>
          </p:cNvPr>
          <p:cNvSpPr txBox="1"/>
          <p:nvPr/>
        </p:nvSpPr>
        <p:spPr>
          <a:xfrm>
            <a:off x="2973639" y="4747736"/>
            <a:ext cx="1654343" cy="369332"/>
          </a:xfrm>
          <a:prstGeom prst="rect">
            <a:avLst/>
          </a:prstGeom>
          <a:noFill/>
          <a:ln w="34925">
            <a:solidFill>
              <a:srgbClr val="FF0000"/>
            </a:solidFill>
          </a:ln>
        </p:spPr>
        <p:txBody>
          <a:bodyPr wrap="square" rtlCol="0">
            <a:spAutoFit/>
          </a:bodyPr>
          <a:lstStyle/>
          <a:p>
            <a:pPr algn="ctr"/>
            <a:r>
              <a:rPr lang="en-GB" dirty="0"/>
              <a:t>Behaviour</a:t>
            </a:r>
          </a:p>
        </p:txBody>
      </p:sp>
      <p:cxnSp>
        <p:nvCxnSpPr>
          <p:cNvPr id="17" name="Straight Arrow Connector 16">
            <a:extLst>
              <a:ext uri="{FF2B5EF4-FFF2-40B4-BE49-F238E27FC236}">
                <a16:creationId xmlns:a16="http://schemas.microsoft.com/office/drawing/2014/main" id="{97B32AEE-892F-4526-B707-E9B864404FB6}"/>
              </a:ext>
            </a:extLst>
          </p:cNvPr>
          <p:cNvCxnSpPr/>
          <p:nvPr/>
        </p:nvCxnSpPr>
        <p:spPr>
          <a:xfrm>
            <a:off x="6531429" y="3476600"/>
            <a:ext cx="665042"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1D16BA0-D777-48E2-B25F-B9A10E343823}"/>
              </a:ext>
            </a:extLst>
          </p:cNvPr>
          <p:cNvCxnSpPr/>
          <p:nvPr/>
        </p:nvCxnSpPr>
        <p:spPr>
          <a:xfrm flipH="1">
            <a:off x="4845669" y="5117068"/>
            <a:ext cx="1468073"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A1CE6B51-3239-4956-A2C9-47FDBD99AC39}"/>
              </a:ext>
            </a:extLst>
          </p:cNvPr>
          <p:cNvCxnSpPr/>
          <p:nvPr/>
        </p:nvCxnSpPr>
        <p:spPr>
          <a:xfrm flipV="1">
            <a:off x="3521007" y="3476600"/>
            <a:ext cx="559605" cy="973122"/>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D27140E-C32E-4A62-8ED5-832A033D6C68}"/>
              </a:ext>
            </a:extLst>
          </p:cNvPr>
          <p:cNvSpPr txBox="1"/>
          <p:nvPr/>
        </p:nvSpPr>
        <p:spPr>
          <a:xfrm>
            <a:off x="6863950" y="1918861"/>
            <a:ext cx="1654343" cy="369332"/>
          </a:xfrm>
          <a:prstGeom prst="rect">
            <a:avLst/>
          </a:prstGeom>
          <a:noFill/>
          <a:ln w="34925">
            <a:solidFill>
              <a:srgbClr val="92D050"/>
            </a:solidFill>
          </a:ln>
        </p:spPr>
        <p:txBody>
          <a:bodyPr wrap="square" rtlCol="0">
            <a:spAutoFit/>
          </a:bodyPr>
          <a:lstStyle/>
          <a:p>
            <a:pPr algn="ctr"/>
            <a:r>
              <a:rPr lang="en-GB" dirty="0"/>
              <a:t>Trigger</a:t>
            </a:r>
          </a:p>
        </p:txBody>
      </p:sp>
      <p:cxnSp>
        <p:nvCxnSpPr>
          <p:cNvPr id="24" name="Straight Arrow Connector 23">
            <a:extLst>
              <a:ext uri="{FF2B5EF4-FFF2-40B4-BE49-F238E27FC236}">
                <a16:creationId xmlns:a16="http://schemas.microsoft.com/office/drawing/2014/main" id="{26C4D9AD-D216-43C3-BD02-41E055EF6A89}"/>
              </a:ext>
            </a:extLst>
          </p:cNvPr>
          <p:cNvCxnSpPr>
            <a:cxnSpLocks/>
          </p:cNvCxnSpPr>
          <p:nvPr/>
        </p:nvCxnSpPr>
        <p:spPr>
          <a:xfrm flipH="1">
            <a:off x="5618962" y="2357286"/>
            <a:ext cx="954076" cy="405878"/>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picture containing icon&#10;&#10;Description automatically generated">
            <a:extLst>
              <a:ext uri="{FF2B5EF4-FFF2-40B4-BE49-F238E27FC236}">
                <a16:creationId xmlns:a16="http://schemas.microsoft.com/office/drawing/2014/main" id="{A6F0DF2E-B3CF-43FB-BF53-9E209E330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4081" y="40720"/>
            <a:ext cx="2827837" cy="1001234"/>
          </a:xfrm>
          <a:prstGeom prst="rect">
            <a:avLst/>
          </a:prstGeom>
        </p:spPr>
      </p:pic>
      <p:sp>
        <p:nvSpPr>
          <p:cNvPr id="14" name="Title 1">
            <a:extLst>
              <a:ext uri="{FF2B5EF4-FFF2-40B4-BE49-F238E27FC236}">
                <a16:creationId xmlns:a16="http://schemas.microsoft.com/office/drawing/2014/main" id="{46E00A24-ECD7-4150-85DD-8D9C3F7405A4}"/>
              </a:ext>
            </a:extLst>
          </p:cNvPr>
          <p:cNvSpPr txBox="1">
            <a:spLocks/>
          </p:cNvSpPr>
          <p:nvPr/>
        </p:nvSpPr>
        <p:spPr>
          <a:xfrm>
            <a:off x="2585788" y="956267"/>
            <a:ext cx="6751093" cy="6439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000" dirty="0">
                <a:solidFill>
                  <a:schemeClr val="accent1">
                    <a:lumMod val="75000"/>
                  </a:schemeClr>
                </a:solidFill>
              </a:rPr>
              <a:t>Vicious Cycle</a:t>
            </a:r>
          </a:p>
        </p:txBody>
      </p:sp>
      <p:sp>
        <p:nvSpPr>
          <p:cNvPr id="16" name="TextBox 15">
            <a:extLst>
              <a:ext uri="{FF2B5EF4-FFF2-40B4-BE49-F238E27FC236}">
                <a16:creationId xmlns:a16="http://schemas.microsoft.com/office/drawing/2014/main" id="{AC0F230D-41F6-4216-BB39-06AC51DC7D2F}"/>
              </a:ext>
            </a:extLst>
          </p:cNvPr>
          <p:cNvSpPr txBox="1"/>
          <p:nvPr/>
        </p:nvSpPr>
        <p:spPr>
          <a:xfrm>
            <a:off x="2842759" y="1842937"/>
            <a:ext cx="1654343" cy="923330"/>
          </a:xfrm>
          <a:prstGeom prst="rect">
            <a:avLst/>
          </a:prstGeom>
          <a:solidFill>
            <a:srgbClr val="0070C0"/>
          </a:solidFill>
          <a:ln w="34925">
            <a:solidFill>
              <a:schemeClr val="accent1"/>
            </a:solidFill>
          </a:ln>
        </p:spPr>
        <p:txBody>
          <a:bodyPr wrap="square" rtlCol="0">
            <a:spAutoFit/>
          </a:bodyPr>
          <a:lstStyle/>
          <a:p>
            <a:pPr algn="ctr"/>
            <a:r>
              <a:rPr lang="en-GB" b="1" dirty="0">
                <a:solidFill>
                  <a:schemeClr val="bg1"/>
                </a:solidFill>
              </a:rPr>
              <a:t>Exercise 1 – generating alternatives</a:t>
            </a:r>
          </a:p>
        </p:txBody>
      </p:sp>
      <p:sp>
        <p:nvSpPr>
          <p:cNvPr id="18" name="TextBox 17">
            <a:extLst>
              <a:ext uri="{FF2B5EF4-FFF2-40B4-BE49-F238E27FC236}">
                <a16:creationId xmlns:a16="http://schemas.microsoft.com/office/drawing/2014/main" id="{3455BB48-8027-4312-BF1A-09E75AEA609B}"/>
              </a:ext>
            </a:extLst>
          </p:cNvPr>
          <p:cNvSpPr txBox="1"/>
          <p:nvPr/>
        </p:nvSpPr>
        <p:spPr>
          <a:xfrm>
            <a:off x="1188416" y="5315480"/>
            <a:ext cx="1654343" cy="923330"/>
          </a:xfrm>
          <a:prstGeom prst="rect">
            <a:avLst/>
          </a:prstGeom>
          <a:solidFill>
            <a:srgbClr val="FF0000"/>
          </a:solidFill>
          <a:ln w="34925">
            <a:solidFill>
              <a:srgbClr val="FF0000"/>
            </a:solidFill>
          </a:ln>
        </p:spPr>
        <p:txBody>
          <a:bodyPr wrap="square" rtlCol="0">
            <a:spAutoFit/>
          </a:bodyPr>
          <a:lstStyle/>
          <a:p>
            <a:pPr algn="ctr"/>
            <a:r>
              <a:rPr lang="en-GB" b="1" dirty="0">
                <a:solidFill>
                  <a:schemeClr val="bg1"/>
                </a:solidFill>
              </a:rPr>
              <a:t>Exercise 2 – changing behaviour</a:t>
            </a:r>
          </a:p>
        </p:txBody>
      </p:sp>
    </p:spTree>
    <p:extLst>
      <p:ext uri="{BB962C8B-B14F-4D97-AF65-F5344CB8AC3E}">
        <p14:creationId xmlns:p14="http://schemas.microsoft.com/office/powerpoint/2010/main" val="216694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1747</TotalTime>
  <Words>1721</Words>
  <Application>Microsoft Office PowerPoint</Application>
  <PresentationFormat>Widescreen</PresentationFormat>
  <Paragraphs>187</Paragraphs>
  <Slides>26</Slides>
  <Notes>22</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Mind Management Skills Workshops</vt:lpstr>
      <vt:lpstr>Today’s workshop will run for 90 minutes and is designed to be interactive – we encourage participation  Confidentiality – you are not expected to share anything that you do not want to, anything disclosed will be kept confidential within the group – please see confidentiality rules for further information Please be respectful of other group members who may choose to share their experiences – maintain the confidentiality of the group</vt:lpstr>
      <vt:lpstr>The workshops are designed to be skills-focussed, rather than problem-centred. However, if any of today’s discussion or exercises cause you to experience distress, you may wish to pursue further support  Full details can be found in the supporting information you received before this workshop:  - Accessing the Student Health and Wellbeing Service - Listening services such as the Nightline and the Samaritans - How to access evidence-based therapy through the NHS</vt:lpstr>
      <vt:lpstr>Homework Set Last Week</vt:lpstr>
      <vt:lpstr>Homework Review</vt:lpstr>
      <vt:lpstr>Goals for Today</vt:lpstr>
      <vt:lpstr>Why this workshop for postgraduate students? </vt:lpstr>
      <vt:lpstr>Why this workshop for postgraduate students? </vt:lpstr>
      <vt:lpstr>PowerPoint Presentation</vt:lpstr>
      <vt:lpstr>The Importance of Thoughts</vt:lpstr>
      <vt:lpstr>The Importance of Thoughts</vt:lpstr>
      <vt:lpstr>Imposter Syndrome</vt:lpstr>
      <vt:lpstr>The Importance of Thoughts</vt:lpstr>
      <vt:lpstr>PowerPoint Presentation</vt:lpstr>
      <vt:lpstr>PowerPoint Presentation</vt:lpstr>
      <vt:lpstr>PowerPoint Presentation</vt:lpstr>
      <vt:lpstr>Self fulfilling prophecy </vt:lpstr>
      <vt:lpstr>The importance of behaviours</vt:lpstr>
      <vt:lpstr>The importance of behaviours</vt:lpstr>
      <vt:lpstr>PowerPoint Presentation</vt:lpstr>
      <vt:lpstr>Skills Practice  2 – changing behaviour</vt:lpstr>
      <vt:lpstr>The importance of behaviours</vt:lpstr>
      <vt:lpstr>Homework: Goal Setting</vt:lpstr>
      <vt:lpstr>Which teacher would you choose?</vt:lpstr>
      <vt:lpstr>Choosing to do different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 Management Skills Workshops</dc:title>
  <dc:creator>Laura Stevenson</dc:creator>
  <cp:lastModifiedBy>Stephen Holland</cp:lastModifiedBy>
  <cp:revision>58</cp:revision>
  <dcterms:created xsi:type="dcterms:W3CDTF">2020-10-08T15:28:21Z</dcterms:created>
  <dcterms:modified xsi:type="dcterms:W3CDTF">2021-05-26T15:32:21Z</dcterms:modified>
</cp:coreProperties>
</file>